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media/image5.jpg" ContentType="image/png"/>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 id="2147483656" r:id="rId3"/>
  </p:sldMasterIdLst>
  <p:notesMasterIdLst>
    <p:notesMasterId r:id="rId26"/>
  </p:notesMasterIdLst>
  <p:sldIdLst>
    <p:sldId id="265" r:id="rId4"/>
    <p:sldId id="257" r:id="rId5"/>
    <p:sldId id="263" r:id="rId6"/>
    <p:sldId id="267" r:id="rId7"/>
    <p:sldId id="262" r:id="rId8"/>
    <p:sldId id="269" r:id="rId9"/>
    <p:sldId id="270" r:id="rId10"/>
    <p:sldId id="271" r:id="rId11"/>
    <p:sldId id="277" r:id="rId12"/>
    <p:sldId id="278" r:id="rId13"/>
    <p:sldId id="279" r:id="rId14"/>
    <p:sldId id="280" r:id="rId15"/>
    <p:sldId id="272" r:id="rId16"/>
    <p:sldId id="287" r:id="rId17"/>
    <p:sldId id="274" r:id="rId18"/>
    <p:sldId id="275" r:id="rId19"/>
    <p:sldId id="276" r:id="rId20"/>
    <p:sldId id="281" r:id="rId21"/>
    <p:sldId id="282" r:id="rId22"/>
    <p:sldId id="286" r:id="rId23"/>
    <p:sldId id="285" r:id="rId24"/>
    <p:sldId id="284"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A057"/>
    <a:srgbClr val="4AA3CB"/>
    <a:srgbClr val="70AD47"/>
    <a:srgbClr val="C55A11"/>
    <a:srgbClr val="17CC57"/>
    <a:srgbClr val="00BEF8"/>
    <a:srgbClr val="FC920A"/>
    <a:srgbClr val="EFBD1A"/>
    <a:srgbClr val="518299"/>
    <a:srgbClr val="FFC3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69" autoAdjust="0"/>
    <p:restoredTop sz="90631" autoAdjust="0"/>
  </p:normalViewPr>
  <p:slideViewPr>
    <p:cSldViewPr snapToGrid="0">
      <p:cViewPr varScale="1">
        <p:scale>
          <a:sx n="74" d="100"/>
          <a:sy n="74" d="100"/>
        </p:scale>
        <p:origin x="354" y="-252"/>
      </p:cViewPr>
      <p:guideLst/>
    </p:cSldViewPr>
  </p:slideViewPr>
  <p:outlineViewPr>
    <p:cViewPr>
      <p:scale>
        <a:sx n="33" d="100"/>
        <a:sy n="33" d="100"/>
      </p:scale>
      <p:origin x="0" y="-591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gs" Target="tags/tag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9D85DD-4537-42A8-9C4E-AF6818062C14}" type="datetimeFigureOut">
              <a:rPr lang="zh-CN" altLang="en-US" smtClean="0"/>
              <a:t>2015/9/16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CDCDD6-B1D2-42ED-8FDC-EF005C49C66E}" type="slidenum">
              <a:rPr lang="zh-CN" altLang="en-US" smtClean="0"/>
              <a:t>‹#›</a:t>
            </a:fld>
            <a:endParaRPr lang="zh-CN" altLang="en-US"/>
          </a:p>
        </p:txBody>
      </p:sp>
    </p:spTree>
    <p:extLst>
      <p:ext uri="{BB962C8B-B14F-4D97-AF65-F5344CB8AC3E}">
        <p14:creationId xmlns:p14="http://schemas.microsoft.com/office/powerpoint/2010/main" val="629314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9CDCDD6-B1D2-42ED-8FDC-EF005C49C66E}" type="slidenum">
              <a:rPr lang="zh-CN" altLang="en-US" smtClean="0"/>
              <a:t>11</a:t>
            </a:fld>
            <a:endParaRPr lang="zh-CN" altLang="en-US"/>
          </a:p>
        </p:txBody>
      </p:sp>
    </p:spTree>
    <p:extLst>
      <p:ext uri="{BB962C8B-B14F-4D97-AF65-F5344CB8AC3E}">
        <p14:creationId xmlns:p14="http://schemas.microsoft.com/office/powerpoint/2010/main" val="397331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rgbClr val="FF0000"/>
                </a:solidFill>
              </a:rPr>
              <a:t>产品定价体系</a:t>
            </a:r>
            <a:r>
              <a:rPr lang="en-US" altLang="zh-CN" dirty="0" smtClean="0">
                <a:solidFill>
                  <a:srgbClr val="FF0000"/>
                </a:solidFill>
              </a:rPr>
              <a:t>————</a:t>
            </a:r>
            <a:r>
              <a:rPr lang="zh-CN" altLang="en-US" dirty="0" smtClean="0">
                <a:solidFill>
                  <a:srgbClr val="FF0000"/>
                </a:solidFill>
              </a:rPr>
              <a:t>是指服务费的定价吗？</a:t>
            </a:r>
            <a:endParaRPr lang="en-US" altLang="zh-CN" dirty="0" smtClean="0">
              <a:solidFill>
                <a:srgbClr val="FF0000"/>
              </a:solidFill>
            </a:endParaRPr>
          </a:p>
          <a:p>
            <a:r>
              <a:rPr lang="zh-CN" altLang="en-US" dirty="0" smtClean="0">
                <a:solidFill>
                  <a:srgbClr val="FF0000"/>
                </a:solidFill>
              </a:rPr>
              <a:t>一捷金融网？</a:t>
            </a:r>
            <a:endParaRPr lang="zh-CN" altLang="en-US" dirty="0">
              <a:solidFill>
                <a:srgbClr val="FF0000"/>
              </a:solidFill>
            </a:endParaRPr>
          </a:p>
        </p:txBody>
      </p:sp>
      <p:sp>
        <p:nvSpPr>
          <p:cNvPr id="4" name="灯片编号占位符 3"/>
          <p:cNvSpPr>
            <a:spLocks noGrp="1"/>
          </p:cNvSpPr>
          <p:nvPr>
            <p:ph type="sldNum" sz="quarter" idx="10"/>
          </p:nvPr>
        </p:nvSpPr>
        <p:spPr/>
        <p:txBody>
          <a:bodyPr/>
          <a:lstStyle/>
          <a:p>
            <a:fld id="{79CDCDD6-B1D2-42ED-8FDC-EF005C49C66E}" type="slidenum">
              <a:rPr lang="zh-CN" altLang="en-US" smtClean="0"/>
              <a:t>15</a:t>
            </a:fld>
            <a:endParaRPr lang="zh-CN" altLang="en-US"/>
          </a:p>
        </p:txBody>
      </p:sp>
    </p:spTree>
    <p:extLst>
      <p:ext uri="{BB962C8B-B14F-4D97-AF65-F5344CB8AC3E}">
        <p14:creationId xmlns:p14="http://schemas.microsoft.com/office/powerpoint/2010/main" val="1490177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9CDCDD6-B1D2-42ED-8FDC-EF005C49C66E}" type="slidenum">
              <a:rPr lang="zh-CN" altLang="en-US" smtClean="0"/>
              <a:t>16</a:t>
            </a:fld>
            <a:endParaRPr lang="zh-CN" altLang="en-US"/>
          </a:p>
        </p:txBody>
      </p:sp>
    </p:spTree>
    <p:extLst>
      <p:ext uri="{BB962C8B-B14F-4D97-AF65-F5344CB8AC3E}">
        <p14:creationId xmlns:p14="http://schemas.microsoft.com/office/powerpoint/2010/main" val="162158625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4" descr="http://www.tax861.gov.cn/images/tpxw/20141029002.jpg"/>
          <p:cNvPicPr>
            <a:picLocks noChangeAspect="1" noChangeArrowheads="1"/>
          </p:cNvPicPr>
          <p:nvPr userDrawn="1"/>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46214"/>
            <a:ext cx="12192000" cy="685190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0" y="2445774"/>
            <a:ext cx="12192000" cy="1097280"/>
          </a:xfrm>
          <a:prstGeom prst="rect">
            <a:avLst/>
          </a:prstGeom>
          <a:gradFill flip="none" rotWithShape="1">
            <a:gsLst>
              <a:gs pos="0">
                <a:schemeClr val="bg1"/>
              </a:gs>
              <a:gs pos="89000">
                <a:srgbClr val="D8E0E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2" descr="http://pic2.ooopic.com/11/85/28/64bOOOPIC25.jpg"/>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ackgroundRemoval t="5882" b="77574" l="38462" r="98154">
                        <a14:foregroundMark x1="91538" y1="37868" x2="91538" y2="37868"/>
                        <a14:foregroundMark x1="91231" y1="34926" x2="91231" y2="34926"/>
                        <a14:foregroundMark x1="92308" y1="31618" x2="92308" y2="31618"/>
                        <a14:foregroundMark x1="75846" y1="50000" x2="75846" y2="50000"/>
                        <a14:foregroundMark x1="78154" y1="47426" x2="78154" y2="47426"/>
                        <a14:foregroundMark x1="78154" y1="47426" x2="78154" y2="47426"/>
                        <a14:foregroundMark x1="80000" y1="44485" x2="80000" y2="44485"/>
                        <a14:foregroundMark x1="73231" y1="43750" x2="73231" y2="43750"/>
                        <a14:foregroundMark x1="78154" y1="43750" x2="78154" y2="43750"/>
                        <a14:foregroundMark x1="81538" y1="43015" x2="81538" y2="43015"/>
                        <a14:foregroundMark x1="84308" y1="41544" x2="84308" y2="41544"/>
                        <a14:foregroundMark x1="84615" y1="43750" x2="84615" y2="43750"/>
                        <a14:foregroundMark x1="86615" y1="43015" x2="86615" y2="43015"/>
                        <a14:foregroundMark x1="74308" y1="53676" x2="74308" y2="53676"/>
                        <a14:foregroundMark x1="76154" y1="52941" x2="76154" y2="52941"/>
                        <a14:foregroundMark x1="77692" y1="54044" x2="77692" y2="54044"/>
                        <a14:foregroundMark x1="89846" y1="52941" x2="89846" y2="52941"/>
                        <a14:foregroundMark x1="89846" y1="52941" x2="89846" y2="52941"/>
                        <a14:foregroundMark x1="90462" y1="55515" x2="90462" y2="55515"/>
                        <a14:backgroundMark x1="89692" y1="52941" x2="89692" y2="52941"/>
                      </a14:backgroundRemoval>
                    </a14:imgEffect>
                  </a14:imgLayer>
                </a14:imgProps>
              </a:ext>
              <a:ext uri="{28A0092B-C50C-407E-A947-70E740481C1C}">
                <a14:useLocalDpi xmlns:a14="http://schemas.microsoft.com/office/drawing/2010/main" val="0"/>
              </a:ext>
            </a:extLst>
          </a:blip>
          <a:srcRect l="35045" t="7731" r="335" b="14257"/>
          <a:stretch/>
        </p:blipFill>
        <p:spPr bwMode="auto">
          <a:xfrm>
            <a:off x="5901321" y="1419286"/>
            <a:ext cx="5692877" cy="2875936"/>
          </a:xfrm>
          <a:prstGeom prst="rect">
            <a:avLst/>
          </a:prstGeom>
          <a:noFill/>
          <a:ln>
            <a:noFill/>
          </a:ln>
          <a:effectLst>
            <a:outerShdw blurRad="393700" dist="203200" dir="5400000" algn="t" rotWithShape="0">
              <a:srgbClr val="8D7A2B">
                <a:alpha val="40000"/>
              </a:srgbClr>
            </a:outerShdw>
          </a:effectLst>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524000" y="2333702"/>
            <a:ext cx="9144000" cy="825757"/>
          </a:xfrm>
        </p:spPr>
        <p:txBody>
          <a:bodyPr anchor="b">
            <a:normAutofit/>
          </a:bodyPr>
          <a:lstStyle>
            <a:lvl1pPr algn="ctr">
              <a:defRPr sz="44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3342968" y="3602038"/>
            <a:ext cx="5506064" cy="542259"/>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5F5E23CC-0F1A-46DF-B027-E521E02CD4CF}" type="datetimeFigureOut">
              <a:rPr lang="zh-CN" altLang="en-US" smtClean="0"/>
              <a:t>2015/9/16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CAE26C6-4785-448C-AD08-DF432ECB433D}" type="slidenum">
              <a:rPr lang="zh-CN" altLang="en-US" smtClean="0"/>
              <a:t>‹#›</a:t>
            </a:fld>
            <a:endParaRPr lang="zh-CN" altLang="en-US"/>
          </a:p>
        </p:txBody>
      </p:sp>
    </p:spTree>
    <p:extLst>
      <p:ext uri="{BB962C8B-B14F-4D97-AF65-F5344CB8AC3E}">
        <p14:creationId xmlns:p14="http://schemas.microsoft.com/office/powerpoint/2010/main" val="196342564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45689045-42F1-46A3-AA2C-917D339C6E66}" type="datetimeFigureOut">
              <a:rPr lang="zh-CN" altLang="en-US" smtClean="0"/>
              <a:t>2015/9/16</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92467ECD-5232-4389-85DF-58DD0894A722}" type="slidenum">
              <a:rPr lang="zh-CN" altLang="en-US" smtClean="0"/>
              <a:t>‹#›</a:t>
            </a:fld>
            <a:endParaRPr lang="zh-CN" altLang="en-US"/>
          </a:p>
        </p:txBody>
      </p:sp>
    </p:spTree>
    <p:extLst>
      <p:ext uri="{BB962C8B-B14F-4D97-AF65-F5344CB8AC3E}">
        <p14:creationId xmlns:p14="http://schemas.microsoft.com/office/powerpoint/2010/main" val="3020393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5689045-42F1-46A3-AA2C-917D339C6E66}" type="datetimeFigureOut">
              <a:rPr lang="zh-CN" altLang="en-US" smtClean="0"/>
              <a:t>2015/9/16</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2467ECD-5232-4389-85DF-58DD0894A722}" type="slidenum">
              <a:rPr lang="zh-CN" altLang="en-US" smtClean="0"/>
              <a:t>‹#›</a:t>
            </a:fld>
            <a:endParaRPr lang="zh-CN" altLang="en-US"/>
          </a:p>
        </p:txBody>
      </p:sp>
    </p:spTree>
    <p:extLst>
      <p:ext uri="{BB962C8B-B14F-4D97-AF65-F5344CB8AC3E}">
        <p14:creationId xmlns:p14="http://schemas.microsoft.com/office/powerpoint/2010/main" val="864786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5689045-42F1-46A3-AA2C-917D339C6E66}" type="datetimeFigureOut">
              <a:rPr lang="zh-CN" altLang="en-US" smtClean="0"/>
              <a:t>2015/9/16</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2467ECD-5232-4389-85DF-58DD0894A722}" type="slidenum">
              <a:rPr lang="zh-CN" altLang="en-US" smtClean="0"/>
              <a:t>‹#›</a:t>
            </a:fld>
            <a:endParaRPr lang="zh-CN" altLang="en-US"/>
          </a:p>
        </p:txBody>
      </p:sp>
    </p:spTree>
    <p:extLst>
      <p:ext uri="{BB962C8B-B14F-4D97-AF65-F5344CB8AC3E}">
        <p14:creationId xmlns:p14="http://schemas.microsoft.com/office/powerpoint/2010/main" val="4064470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5689045-42F1-46A3-AA2C-917D339C6E66}" type="datetimeFigureOut">
              <a:rPr lang="zh-CN" altLang="en-US" smtClean="0"/>
              <a:t>2015/9/16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2467ECD-5232-4389-85DF-58DD0894A722}" type="slidenum">
              <a:rPr lang="zh-CN" altLang="en-US" smtClean="0"/>
              <a:t>‹#›</a:t>
            </a:fld>
            <a:endParaRPr lang="zh-CN" altLang="en-US"/>
          </a:p>
        </p:txBody>
      </p:sp>
    </p:spTree>
    <p:extLst>
      <p:ext uri="{BB962C8B-B14F-4D97-AF65-F5344CB8AC3E}">
        <p14:creationId xmlns:p14="http://schemas.microsoft.com/office/powerpoint/2010/main" val="33878122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5689045-42F1-46A3-AA2C-917D339C6E66}" type="datetimeFigureOut">
              <a:rPr lang="zh-CN" altLang="en-US" smtClean="0"/>
              <a:t>2015/9/16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2467ECD-5232-4389-85DF-58DD0894A722}" type="slidenum">
              <a:rPr lang="zh-CN" altLang="en-US" smtClean="0"/>
              <a:t>‹#›</a:t>
            </a:fld>
            <a:endParaRPr lang="zh-CN" altLang="en-US"/>
          </a:p>
        </p:txBody>
      </p:sp>
    </p:spTree>
    <p:extLst>
      <p:ext uri="{BB962C8B-B14F-4D97-AF65-F5344CB8AC3E}">
        <p14:creationId xmlns:p14="http://schemas.microsoft.com/office/powerpoint/2010/main" val="3542014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634AEEC-860E-41DF-A82B-B761F943921C}" type="datetimeFigureOut">
              <a:rPr lang="zh-CN" altLang="en-US" smtClean="0"/>
              <a:t>2015/9/16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FDB986-C960-4C8C-B5A6-742357F6F5FA}" type="slidenum">
              <a:rPr lang="zh-CN" altLang="en-US" smtClean="0"/>
              <a:t>‹#›</a:t>
            </a:fld>
            <a:endParaRPr lang="zh-CN" altLang="en-US"/>
          </a:p>
        </p:txBody>
      </p:sp>
    </p:spTree>
    <p:extLst>
      <p:ext uri="{BB962C8B-B14F-4D97-AF65-F5344CB8AC3E}">
        <p14:creationId xmlns:p14="http://schemas.microsoft.com/office/powerpoint/2010/main" val="3000640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634AEEC-860E-41DF-A82B-B761F943921C}" type="datetimeFigureOut">
              <a:rPr lang="zh-CN" altLang="en-US" smtClean="0"/>
              <a:t>2015/9/16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FDB986-C960-4C8C-B5A6-742357F6F5FA}" type="slidenum">
              <a:rPr lang="zh-CN" altLang="en-US" smtClean="0"/>
              <a:t>‹#›</a:t>
            </a:fld>
            <a:endParaRPr lang="zh-CN" altLang="en-US"/>
          </a:p>
        </p:txBody>
      </p:sp>
    </p:spTree>
    <p:extLst>
      <p:ext uri="{BB962C8B-B14F-4D97-AF65-F5344CB8AC3E}">
        <p14:creationId xmlns:p14="http://schemas.microsoft.com/office/powerpoint/2010/main" val="3468565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2634AEEC-860E-41DF-A82B-B761F943921C}" type="datetimeFigureOut">
              <a:rPr lang="zh-CN" altLang="en-US" smtClean="0"/>
              <a:t>2015/9/16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FDB986-C960-4C8C-B5A6-742357F6F5FA}" type="slidenum">
              <a:rPr lang="zh-CN" altLang="en-US" smtClean="0"/>
              <a:t>‹#›</a:t>
            </a:fld>
            <a:endParaRPr lang="zh-CN" altLang="en-US"/>
          </a:p>
        </p:txBody>
      </p:sp>
    </p:spTree>
    <p:extLst>
      <p:ext uri="{BB962C8B-B14F-4D97-AF65-F5344CB8AC3E}">
        <p14:creationId xmlns:p14="http://schemas.microsoft.com/office/powerpoint/2010/main" val="178836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634AEEC-860E-41DF-A82B-B761F943921C}" type="datetimeFigureOut">
              <a:rPr lang="zh-CN" altLang="en-US" smtClean="0"/>
              <a:t>2015/9/16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FDB986-C960-4C8C-B5A6-742357F6F5FA}" type="slidenum">
              <a:rPr lang="zh-CN" altLang="en-US" smtClean="0"/>
              <a:t>‹#›</a:t>
            </a:fld>
            <a:endParaRPr lang="zh-CN" altLang="en-US"/>
          </a:p>
        </p:txBody>
      </p:sp>
    </p:spTree>
    <p:extLst>
      <p:ext uri="{BB962C8B-B14F-4D97-AF65-F5344CB8AC3E}">
        <p14:creationId xmlns:p14="http://schemas.microsoft.com/office/powerpoint/2010/main" val="28591972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634AEEC-860E-41DF-A82B-B761F943921C}" type="datetimeFigureOut">
              <a:rPr lang="zh-CN" altLang="en-US" smtClean="0"/>
              <a:t>2015/9/16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2FDB986-C960-4C8C-B5A6-742357F6F5FA}" type="slidenum">
              <a:rPr lang="zh-CN" altLang="en-US" smtClean="0"/>
              <a:t>‹#›</a:t>
            </a:fld>
            <a:endParaRPr lang="zh-CN" altLang="en-US"/>
          </a:p>
        </p:txBody>
      </p:sp>
    </p:spTree>
    <p:extLst>
      <p:ext uri="{BB962C8B-B14F-4D97-AF65-F5344CB8AC3E}">
        <p14:creationId xmlns:p14="http://schemas.microsoft.com/office/powerpoint/2010/main" val="600375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userDrawn="1"/>
        </p:nvSpPr>
        <p:spPr>
          <a:xfrm>
            <a:off x="0" y="6097"/>
            <a:ext cx="12192000" cy="6851903"/>
          </a:xfrm>
          <a:prstGeom prst="rect">
            <a:avLst/>
          </a:prstGeom>
          <a:blipFill dpi="0" rotWithShape="1">
            <a:blip r:embed="rId2">
              <a:alphaModFix amt="6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830730"/>
            <a:ext cx="12192000" cy="45719"/>
          </a:xfrm>
          <a:prstGeom prst="rect">
            <a:avLst/>
          </a:prstGeom>
          <a:solidFill>
            <a:srgbClr val="AA8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2" descr="http://pic2.ooopic.com/11/85/28/64bOOOPIC25.jpg"/>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ackgroundRemoval t="5882" b="77574" l="38462" r="98154">
                        <a14:foregroundMark x1="91538" y1="37868" x2="91538" y2="37868"/>
                        <a14:foregroundMark x1="91231" y1="34926" x2="91231" y2="34926"/>
                        <a14:foregroundMark x1="92308" y1="31618" x2="92308" y2="31618"/>
                        <a14:foregroundMark x1="75846" y1="50000" x2="75846" y2="50000"/>
                        <a14:foregroundMark x1="78154" y1="47426" x2="78154" y2="47426"/>
                        <a14:foregroundMark x1="78154" y1="47426" x2="78154" y2="47426"/>
                        <a14:foregroundMark x1="80000" y1="44485" x2="80000" y2="44485"/>
                        <a14:foregroundMark x1="73231" y1="43750" x2="73231" y2="43750"/>
                        <a14:foregroundMark x1="78154" y1="43750" x2="78154" y2="43750"/>
                        <a14:foregroundMark x1="81538" y1="43015" x2="81538" y2="43015"/>
                        <a14:foregroundMark x1="84308" y1="41544" x2="84308" y2="41544"/>
                        <a14:foregroundMark x1="84615" y1="43750" x2="84615" y2="43750"/>
                        <a14:foregroundMark x1="86615" y1="43015" x2="86615" y2="43015"/>
                        <a14:foregroundMark x1="74308" y1="53676" x2="74308" y2="53676"/>
                        <a14:foregroundMark x1="76154" y1="52941" x2="76154" y2="52941"/>
                        <a14:foregroundMark x1="77692" y1="54044" x2="77692" y2="54044"/>
                        <a14:foregroundMark x1="89846" y1="52941" x2="89846" y2="52941"/>
                        <a14:foregroundMark x1="89846" y1="52941" x2="89846" y2="52941"/>
                        <a14:foregroundMark x1="90462" y1="55515" x2="90462" y2="55515"/>
                        <a14:backgroundMark x1="89692" y1="52941" x2="89692" y2="52941"/>
                      </a14:backgroundRemoval>
                    </a14:imgEffect>
                  </a14:imgLayer>
                </a14:imgProps>
              </a:ext>
              <a:ext uri="{28A0092B-C50C-407E-A947-70E740481C1C}">
                <a14:useLocalDpi xmlns:a14="http://schemas.microsoft.com/office/drawing/2010/main" val="0"/>
              </a:ext>
            </a:extLst>
          </a:blip>
          <a:srcRect l="41608" t="7731" r="335" b="14257"/>
          <a:stretch/>
        </p:blipFill>
        <p:spPr bwMode="auto">
          <a:xfrm>
            <a:off x="9921240" y="-16682"/>
            <a:ext cx="2022274" cy="1065682"/>
          </a:xfrm>
          <a:prstGeom prst="rect">
            <a:avLst/>
          </a:prstGeom>
          <a:noFill/>
          <a:ln>
            <a:noFill/>
          </a:ln>
          <a:effectLst>
            <a:outerShdw blurRad="393700" dist="203200" dir="5400000" algn="t" rotWithShape="0">
              <a:srgbClr val="8D7A2B">
                <a:alpha val="40000"/>
              </a:srgbClr>
            </a:outerShdw>
          </a:effectLst>
          <a:extLst>
            <a:ext uri="{909E8E84-426E-40DD-AFC4-6F175D3DCCD1}">
              <a14:hiddenFill xmlns:a14="http://schemas.microsoft.com/office/drawing/2010/main">
                <a:solidFill>
                  <a:srgbClr val="FFFFFF"/>
                </a:solidFill>
              </a14:hiddenFill>
            </a:ext>
          </a:extLst>
        </p:spPr>
      </p:pic>
      <p:sp>
        <p:nvSpPr>
          <p:cNvPr id="10" name="矩形 9"/>
          <p:cNvSpPr/>
          <p:nvPr userDrawn="1"/>
        </p:nvSpPr>
        <p:spPr>
          <a:xfrm>
            <a:off x="342424" y="249735"/>
            <a:ext cx="153352" cy="532847"/>
          </a:xfrm>
          <a:prstGeom prst="rect">
            <a:avLst/>
          </a:prstGeom>
          <a:solidFill>
            <a:srgbClr val="AA8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365126"/>
            <a:ext cx="10515600" cy="593520"/>
          </a:xfrm>
        </p:spPr>
        <p:txBody>
          <a:bodyPr>
            <a:normAutofit/>
          </a:bodyPr>
          <a:lstStyle>
            <a:lvl1pPr marL="0" algn="l" defTabSz="914400" rtl="0" eaLnBrk="1" latinLnBrk="0" hangingPunct="1">
              <a:lnSpc>
                <a:spcPct val="90000"/>
              </a:lnSpc>
              <a:spcBef>
                <a:spcPct val="0"/>
              </a:spcBef>
              <a:buNone/>
              <a:defRPr lang="zh-CN" altLang="en-US" sz="3200" b="1" kern="1200" dirty="0">
                <a:gradFill flip="none" rotWithShape="1">
                  <a:gsLst>
                    <a:gs pos="0">
                      <a:srgbClr val="B99631"/>
                    </a:gs>
                    <a:gs pos="66000">
                      <a:srgbClr val="AC8E2F"/>
                    </a:gs>
                    <a:gs pos="97000">
                      <a:srgbClr val="8D7A2B"/>
                    </a:gs>
                  </a:gsLst>
                  <a:lin ang="10800000" scaled="1"/>
                  <a:tileRect/>
                </a:gradFill>
                <a:effectLst>
                  <a:outerShdw blurRad="228600" sx="102000" sy="102000" algn="ctr" rotWithShape="0">
                    <a:schemeClr val="bg1"/>
                  </a:outerShdw>
                </a:effectLst>
                <a:latin typeface="微软雅黑" panose="020B0503020204020204" pitchFamily="34" charset="-122"/>
                <a:ea typeface="微软雅黑" panose="020B0503020204020204" pitchFamily="34" charset="-122"/>
                <a:cs typeface="+mj-cs"/>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0" y="1402728"/>
            <a:ext cx="12192000" cy="5455272"/>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53377148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34AEEC-860E-41DF-A82B-B761F943921C}" type="datetimeFigureOut">
              <a:rPr lang="zh-CN" altLang="en-US" smtClean="0"/>
              <a:t>2015/9/16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2FDB986-C960-4C8C-B5A6-742357F6F5FA}" type="slidenum">
              <a:rPr lang="zh-CN" altLang="en-US" smtClean="0"/>
              <a:t>‹#›</a:t>
            </a:fld>
            <a:endParaRPr lang="zh-CN" altLang="en-US"/>
          </a:p>
        </p:txBody>
      </p:sp>
    </p:spTree>
    <p:extLst>
      <p:ext uri="{BB962C8B-B14F-4D97-AF65-F5344CB8AC3E}">
        <p14:creationId xmlns:p14="http://schemas.microsoft.com/office/powerpoint/2010/main" val="15791247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634AEEC-860E-41DF-A82B-B761F943921C}" type="datetimeFigureOut">
              <a:rPr lang="zh-CN" altLang="en-US" smtClean="0"/>
              <a:t>2015/9/16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2FDB986-C960-4C8C-B5A6-742357F6F5FA}" type="slidenum">
              <a:rPr lang="zh-CN" altLang="en-US" smtClean="0"/>
              <a:t>‹#›</a:t>
            </a:fld>
            <a:endParaRPr lang="zh-CN" altLang="en-US"/>
          </a:p>
        </p:txBody>
      </p:sp>
    </p:spTree>
    <p:extLst>
      <p:ext uri="{BB962C8B-B14F-4D97-AF65-F5344CB8AC3E}">
        <p14:creationId xmlns:p14="http://schemas.microsoft.com/office/powerpoint/2010/main" val="20442365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634AEEC-860E-41DF-A82B-B761F943921C}" type="datetimeFigureOut">
              <a:rPr lang="zh-CN" altLang="en-US" smtClean="0"/>
              <a:t>2015/9/16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FDB986-C960-4C8C-B5A6-742357F6F5FA}" type="slidenum">
              <a:rPr lang="zh-CN" altLang="en-US" smtClean="0"/>
              <a:t>‹#›</a:t>
            </a:fld>
            <a:endParaRPr lang="zh-CN" altLang="en-US"/>
          </a:p>
        </p:txBody>
      </p:sp>
    </p:spTree>
    <p:extLst>
      <p:ext uri="{BB962C8B-B14F-4D97-AF65-F5344CB8AC3E}">
        <p14:creationId xmlns:p14="http://schemas.microsoft.com/office/powerpoint/2010/main" val="37502014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634AEEC-860E-41DF-A82B-B761F943921C}" type="datetimeFigureOut">
              <a:rPr lang="zh-CN" altLang="en-US" smtClean="0"/>
              <a:t>2015/9/16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FDB986-C960-4C8C-B5A6-742357F6F5FA}" type="slidenum">
              <a:rPr lang="zh-CN" altLang="en-US" smtClean="0"/>
              <a:t>‹#›</a:t>
            </a:fld>
            <a:endParaRPr lang="zh-CN" altLang="en-US"/>
          </a:p>
        </p:txBody>
      </p:sp>
    </p:spTree>
    <p:extLst>
      <p:ext uri="{BB962C8B-B14F-4D97-AF65-F5344CB8AC3E}">
        <p14:creationId xmlns:p14="http://schemas.microsoft.com/office/powerpoint/2010/main" val="32752312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634AEEC-860E-41DF-A82B-B761F943921C}" type="datetimeFigureOut">
              <a:rPr lang="zh-CN" altLang="en-US" smtClean="0"/>
              <a:t>2015/9/16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FDB986-C960-4C8C-B5A6-742357F6F5FA}" type="slidenum">
              <a:rPr lang="zh-CN" altLang="en-US" smtClean="0"/>
              <a:t>‹#›</a:t>
            </a:fld>
            <a:endParaRPr lang="zh-CN" altLang="en-US"/>
          </a:p>
        </p:txBody>
      </p:sp>
    </p:spTree>
    <p:extLst>
      <p:ext uri="{BB962C8B-B14F-4D97-AF65-F5344CB8AC3E}">
        <p14:creationId xmlns:p14="http://schemas.microsoft.com/office/powerpoint/2010/main" val="21459013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634AEEC-860E-41DF-A82B-B761F943921C}" type="datetimeFigureOut">
              <a:rPr lang="zh-CN" altLang="en-US" smtClean="0"/>
              <a:t>2015/9/16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FDB986-C960-4C8C-B5A6-742357F6F5FA}" type="slidenum">
              <a:rPr lang="zh-CN" altLang="en-US" smtClean="0"/>
              <a:t>‹#›</a:t>
            </a:fld>
            <a:endParaRPr lang="zh-CN" altLang="en-US"/>
          </a:p>
        </p:txBody>
      </p:sp>
    </p:spTree>
    <p:extLst>
      <p:ext uri="{BB962C8B-B14F-4D97-AF65-F5344CB8AC3E}">
        <p14:creationId xmlns:p14="http://schemas.microsoft.com/office/powerpoint/2010/main" val="2722012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F5E23CC-0F1A-46DF-B027-E521E02CD4CF}" type="datetimeFigureOut">
              <a:rPr lang="zh-CN" altLang="en-US" smtClean="0"/>
              <a:t>2015/9/16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CAE26C6-4785-448C-AD08-DF432ECB433D}" type="slidenum">
              <a:rPr lang="zh-CN" altLang="en-US" smtClean="0"/>
              <a:t>‹#›</a:t>
            </a:fld>
            <a:endParaRPr lang="zh-CN" altLang="en-US"/>
          </a:p>
        </p:txBody>
      </p:sp>
      <p:sp>
        <p:nvSpPr>
          <p:cNvPr id="6" name="矩形 5"/>
          <p:cNvSpPr/>
          <p:nvPr userDrawn="1"/>
        </p:nvSpPr>
        <p:spPr>
          <a:xfrm>
            <a:off x="0" y="841179"/>
            <a:ext cx="12192000" cy="45719"/>
          </a:xfrm>
          <a:prstGeom prst="rect">
            <a:avLst/>
          </a:prstGeom>
          <a:solidFill>
            <a:srgbClr val="AA8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2" descr="http://pic2.ooopic.com/11/85/28/64bOOOPIC25.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ackgroundRemoval t="5882" b="77574" l="38462" r="98154">
                        <a14:foregroundMark x1="91538" y1="37868" x2="91538" y2="37868"/>
                        <a14:foregroundMark x1="91231" y1="34926" x2="91231" y2="34926"/>
                        <a14:foregroundMark x1="92308" y1="31618" x2="92308" y2="31618"/>
                        <a14:foregroundMark x1="75846" y1="50000" x2="75846" y2="50000"/>
                        <a14:foregroundMark x1="78154" y1="47426" x2="78154" y2="47426"/>
                        <a14:foregroundMark x1="78154" y1="47426" x2="78154" y2="47426"/>
                        <a14:foregroundMark x1="80000" y1="44485" x2="80000" y2="44485"/>
                        <a14:foregroundMark x1="73231" y1="43750" x2="73231" y2="43750"/>
                        <a14:foregroundMark x1="78154" y1="43750" x2="78154" y2="43750"/>
                        <a14:foregroundMark x1="81538" y1="43015" x2="81538" y2="43015"/>
                        <a14:foregroundMark x1="84308" y1="41544" x2="84308" y2="41544"/>
                        <a14:foregroundMark x1="84615" y1="43750" x2="84615" y2="43750"/>
                        <a14:foregroundMark x1="86615" y1="43015" x2="86615" y2="43015"/>
                        <a14:foregroundMark x1="74308" y1="53676" x2="74308" y2="53676"/>
                        <a14:foregroundMark x1="76154" y1="52941" x2="76154" y2="52941"/>
                        <a14:foregroundMark x1="77692" y1="54044" x2="77692" y2="54044"/>
                        <a14:foregroundMark x1="89846" y1="52941" x2="89846" y2="52941"/>
                        <a14:foregroundMark x1="89846" y1="52941" x2="89846" y2="52941"/>
                        <a14:foregroundMark x1="90462" y1="55515" x2="90462" y2="55515"/>
                        <a14:backgroundMark x1="89692" y1="52941" x2="89692" y2="52941"/>
                      </a14:backgroundRemoval>
                    </a14:imgEffect>
                  </a14:imgLayer>
                </a14:imgProps>
              </a:ext>
              <a:ext uri="{28A0092B-C50C-407E-A947-70E740481C1C}">
                <a14:useLocalDpi xmlns:a14="http://schemas.microsoft.com/office/drawing/2010/main" val="0"/>
              </a:ext>
            </a:extLst>
          </a:blip>
          <a:srcRect l="41608" t="7731" r="335" b="14257"/>
          <a:stretch/>
        </p:blipFill>
        <p:spPr bwMode="auto">
          <a:xfrm>
            <a:off x="9819640" y="0"/>
            <a:ext cx="2022274" cy="1065682"/>
          </a:xfrm>
          <a:prstGeom prst="rect">
            <a:avLst/>
          </a:prstGeom>
          <a:noFill/>
          <a:ln>
            <a:noFill/>
          </a:ln>
          <a:effectLst>
            <a:outerShdw blurRad="393700" dist="203200" dir="5400000" algn="t" rotWithShape="0">
              <a:srgbClr val="8D7A2B">
                <a:alpha val="40000"/>
              </a:srgbClr>
            </a:outerShdw>
          </a:effectLst>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240824" y="266417"/>
            <a:ext cx="153352" cy="532847"/>
          </a:xfrm>
          <a:prstGeom prst="rect">
            <a:avLst/>
          </a:prstGeom>
          <a:solidFill>
            <a:srgbClr val="AA8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6097"/>
            <a:ext cx="12192000" cy="6851903"/>
          </a:xfrm>
          <a:prstGeom prst="rect">
            <a:avLst/>
          </a:prstGeom>
          <a:blipFill dpi="0" rotWithShape="1">
            <a:blip r:embed="rId4">
              <a:alphaModFix amt="6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928813"/>
            <a:ext cx="12192000" cy="5929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722112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5689045-42F1-46A3-AA2C-917D339C6E66}" type="datetimeFigureOut">
              <a:rPr lang="zh-CN" altLang="en-US" smtClean="0"/>
              <a:t>2015/9/16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2467ECD-5232-4389-85DF-58DD0894A722}" type="slidenum">
              <a:rPr lang="zh-CN" altLang="en-US" smtClean="0"/>
              <a:t>‹#›</a:t>
            </a:fld>
            <a:endParaRPr lang="zh-CN" altLang="en-US"/>
          </a:p>
        </p:txBody>
      </p:sp>
    </p:spTree>
    <p:extLst>
      <p:ext uri="{BB962C8B-B14F-4D97-AF65-F5344CB8AC3E}">
        <p14:creationId xmlns:p14="http://schemas.microsoft.com/office/powerpoint/2010/main" val="336801817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5689045-42F1-46A3-AA2C-917D339C6E66}" type="datetimeFigureOut">
              <a:rPr lang="zh-CN" altLang="en-US" smtClean="0"/>
              <a:t>2015/9/16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2467ECD-5232-4389-85DF-58DD0894A722}" type="slidenum">
              <a:rPr lang="zh-CN" altLang="en-US" smtClean="0"/>
              <a:t>‹#›</a:t>
            </a:fld>
            <a:endParaRPr lang="zh-CN" altLang="en-US"/>
          </a:p>
        </p:txBody>
      </p:sp>
    </p:spTree>
    <p:extLst>
      <p:ext uri="{BB962C8B-B14F-4D97-AF65-F5344CB8AC3E}">
        <p14:creationId xmlns:p14="http://schemas.microsoft.com/office/powerpoint/2010/main" val="3743856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5689045-42F1-46A3-AA2C-917D339C6E66}" type="datetimeFigureOut">
              <a:rPr lang="zh-CN" altLang="en-US" smtClean="0"/>
              <a:t>2015/9/16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2467ECD-5232-4389-85DF-58DD0894A722}" type="slidenum">
              <a:rPr lang="zh-CN" altLang="en-US" smtClean="0"/>
              <a:t>‹#›</a:t>
            </a:fld>
            <a:endParaRPr lang="zh-CN" altLang="en-US"/>
          </a:p>
        </p:txBody>
      </p:sp>
    </p:spTree>
    <p:extLst>
      <p:ext uri="{BB962C8B-B14F-4D97-AF65-F5344CB8AC3E}">
        <p14:creationId xmlns:p14="http://schemas.microsoft.com/office/powerpoint/2010/main" val="1147486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5689045-42F1-46A3-AA2C-917D339C6E66}" type="datetimeFigureOut">
              <a:rPr lang="zh-CN" altLang="en-US" smtClean="0"/>
              <a:t>2015/9/16</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2467ECD-5232-4389-85DF-58DD0894A722}" type="slidenum">
              <a:rPr lang="zh-CN" altLang="en-US" smtClean="0"/>
              <a:t>‹#›</a:t>
            </a:fld>
            <a:endParaRPr lang="zh-CN" altLang="en-US"/>
          </a:p>
        </p:txBody>
      </p:sp>
    </p:spTree>
    <p:extLst>
      <p:ext uri="{BB962C8B-B14F-4D97-AF65-F5344CB8AC3E}">
        <p14:creationId xmlns:p14="http://schemas.microsoft.com/office/powerpoint/2010/main" val="994838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45689045-42F1-46A3-AA2C-917D339C6E66}" type="datetimeFigureOut">
              <a:rPr lang="zh-CN" altLang="en-US" smtClean="0"/>
              <a:t>2015/9/16</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92467ECD-5232-4389-85DF-58DD0894A722}" type="slidenum">
              <a:rPr lang="zh-CN" altLang="en-US" smtClean="0"/>
              <a:t>‹#›</a:t>
            </a:fld>
            <a:endParaRPr lang="zh-CN" altLang="en-US"/>
          </a:p>
        </p:txBody>
      </p:sp>
    </p:spTree>
    <p:extLst>
      <p:ext uri="{BB962C8B-B14F-4D97-AF65-F5344CB8AC3E}">
        <p14:creationId xmlns:p14="http://schemas.microsoft.com/office/powerpoint/2010/main" val="606812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45689045-42F1-46A3-AA2C-917D339C6E66}" type="datetimeFigureOut">
              <a:rPr lang="zh-CN" altLang="en-US" smtClean="0"/>
              <a:t>2015/9/16</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92467ECD-5232-4389-85DF-58DD0894A722}" type="slidenum">
              <a:rPr lang="zh-CN" altLang="en-US" smtClean="0"/>
              <a:t>‹#›</a:t>
            </a:fld>
            <a:endParaRPr lang="zh-CN" altLang="en-US"/>
          </a:p>
        </p:txBody>
      </p:sp>
    </p:spTree>
    <p:extLst>
      <p:ext uri="{BB962C8B-B14F-4D97-AF65-F5344CB8AC3E}">
        <p14:creationId xmlns:p14="http://schemas.microsoft.com/office/powerpoint/2010/main" val="32497041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3.png"/><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4.jp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2000">
                <a:solidFill>
                  <a:schemeClr val="tx1">
                    <a:tint val="75000"/>
                  </a:schemeClr>
                </a:solidFill>
              </a:defRPr>
            </a:lvl1pPr>
          </a:lstStyle>
          <a:p>
            <a:fld id="{5F5E23CC-0F1A-46DF-B027-E521E02CD4CF}" type="datetimeFigureOut">
              <a:rPr lang="zh-CN" altLang="en-US" smtClean="0"/>
              <a:pPr/>
              <a:t>2015/9/16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20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000">
                <a:solidFill>
                  <a:schemeClr val="tx1">
                    <a:tint val="75000"/>
                  </a:schemeClr>
                </a:solidFill>
              </a:defRPr>
            </a:lvl1pPr>
          </a:lstStyle>
          <a:p>
            <a:fld id="{ECAE26C6-4785-448C-AD08-DF432ECB433D}" type="slidenum">
              <a:rPr lang="zh-CN" altLang="en-US" smtClean="0"/>
              <a:pPr/>
              <a:t>‹#›</a:t>
            </a:fld>
            <a:endParaRPr lang="zh-CN" altLang="en-US" dirty="0"/>
          </a:p>
        </p:txBody>
      </p:sp>
    </p:spTree>
    <p:extLst>
      <p:ext uri="{BB962C8B-B14F-4D97-AF65-F5344CB8AC3E}">
        <p14:creationId xmlns:p14="http://schemas.microsoft.com/office/powerpoint/2010/main" val="2405503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just" defTabSz="914400" rtl="0" eaLnBrk="1" latinLnBrk="0" hangingPunct="1">
        <a:lnSpc>
          <a:spcPct val="130000"/>
        </a:lnSpc>
        <a:spcBef>
          <a:spcPts val="1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just"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3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0" y="6097"/>
            <a:ext cx="12192000" cy="6851903"/>
          </a:xfrm>
          <a:prstGeom prst="rect">
            <a:avLst/>
          </a:prstGeom>
          <a:blipFill dpi="0" rotWithShape="1">
            <a:blip r:embed="rId13">
              <a:alphaModFix amt="6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5602558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34AEEC-860E-41DF-A82B-B761F943921C}" type="datetimeFigureOut">
              <a:rPr lang="zh-CN" altLang="en-US" smtClean="0"/>
              <a:t>2015/9/16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FDB986-C960-4C8C-B5A6-742357F6F5FA}" type="slidenum">
              <a:rPr lang="zh-CN" altLang="en-US" smtClean="0"/>
              <a:t>‹#›</a:t>
            </a:fld>
            <a:endParaRPr lang="zh-CN" altLang="en-US"/>
          </a:p>
        </p:txBody>
      </p:sp>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2236492"/>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13.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tags" Target="../tags/tag1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5.png"/><Relationship Id="rId5" Type="http://schemas.openxmlformats.org/officeDocument/2006/relationships/slideLayout" Target="../slideLayouts/slideLayout2.xml"/><Relationship Id="rId4" Type="http://schemas.openxmlformats.org/officeDocument/2006/relationships/tags" Target="../tags/tag21.xml"/></Relationships>
</file>

<file path=ppt/slides/_rels/slide1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7.emf"/><Relationship Id="rId5" Type="http://schemas.openxmlformats.org/officeDocument/2006/relationships/package" Target="../embeddings/Microsoft_Visio___1.vsdx"/><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9.jpeg"/><Relationship Id="rId5" Type="http://schemas.openxmlformats.org/officeDocument/2006/relationships/slideLayout" Target="../slideLayouts/slideLayout2.xml"/><Relationship Id="rId4" Type="http://schemas.openxmlformats.org/officeDocument/2006/relationships/tags" Target="../tags/tag25.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5.jpg"/><Relationship Id="rId5" Type="http://schemas.openxmlformats.org/officeDocument/2006/relationships/slideLayout" Target="../slideLayouts/slideLayout2.xml"/><Relationship Id="rId4"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0.png"/><Relationship Id="rId5" Type="http://schemas.openxmlformats.org/officeDocument/2006/relationships/slideLayout" Target="../slideLayouts/slideLayout2.xml"/><Relationship Id="rId4" Type="http://schemas.openxmlformats.org/officeDocument/2006/relationships/tags" Target="../tags/tag9.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2.png"/><Relationship Id="rId5" Type="http://schemas.openxmlformats.org/officeDocument/2006/relationships/slideLayout" Target="../slideLayouts/slideLayout2.xml"/><Relationship Id="rId4" Type="http://schemas.openxmlformats.org/officeDocument/2006/relationships/tags" Target="../tags/tag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856137"/>
            <a:ext cx="12192000" cy="2225040"/>
          </a:xfrm>
          <a:prstGeom prst="rect">
            <a:avLst/>
          </a:prstGeom>
          <a:gradFill>
            <a:gsLst>
              <a:gs pos="0">
                <a:schemeClr val="accent2">
                  <a:lumMod val="60000"/>
                  <a:lumOff val="40000"/>
                </a:schemeClr>
              </a:gs>
              <a:gs pos="46000">
                <a:schemeClr val="accent4">
                  <a:lumMod val="95000"/>
                  <a:lumOff val="5000"/>
                </a:schemeClr>
              </a:gs>
              <a:gs pos="100000">
                <a:schemeClr val="accent1">
                  <a:lumMod val="75000"/>
                </a:schemeClr>
              </a:gs>
            </a:gsLst>
            <a:path path="circle">
              <a:fillToRect l="50000" t="130000" r="50000" b="-3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solidFill>
                  <a:schemeClr val="bg1"/>
                </a:solidFill>
              </a:rPr>
              <a:t>P2P</a:t>
            </a:r>
            <a:r>
              <a:rPr lang="zh-CN" altLang="en-US" sz="4000" dirty="0" smtClean="0">
                <a:solidFill>
                  <a:schemeClr val="bg1"/>
                </a:solidFill>
              </a:rPr>
              <a:t>借贷平台建设方案</a:t>
            </a:r>
            <a:endParaRPr lang="zh-CN" altLang="en-US" sz="4000" dirty="0">
              <a:solidFill>
                <a:schemeClr val="bg1"/>
              </a:solidFill>
            </a:endParaRPr>
          </a:p>
        </p:txBody>
      </p:sp>
      <p:sp>
        <p:nvSpPr>
          <p:cNvPr id="6" name="文本框 5"/>
          <p:cNvSpPr txBox="1"/>
          <p:nvPr/>
        </p:nvSpPr>
        <p:spPr>
          <a:xfrm>
            <a:off x="8915400" y="5367636"/>
            <a:ext cx="3276600" cy="461665"/>
          </a:xfrm>
          <a:prstGeom prst="rect">
            <a:avLst/>
          </a:prstGeom>
          <a:gradFill flip="none" rotWithShape="1">
            <a:gsLst>
              <a:gs pos="0">
                <a:srgbClr val="FFC30F"/>
              </a:gs>
              <a:gs pos="20000">
                <a:srgbClr val="EFBD1A"/>
              </a:gs>
              <a:gs pos="36000">
                <a:srgbClr val="A2A057"/>
              </a:gs>
              <a:gs pos="66000">
                <a:srgbClr val="518299"/>
              </a:gs>
            </a:gsLst>
            <a:lin ang="2700000" scaled="1"/>
            <a:tileRect/>
          </a:gradFill>
          <a:ln>
            <a:noFill/>
          </a:ln>
        </p:spPr>
        <p:txBody>
          <a:bodyPr wrap="square" rtlCol="0">
            <a:spAutoFit/>
          </a:bodyPr>
          <a:lstStyle/>
          <a:p>
            <a:pPr algn="r"/>
            <a:r>
              <a:rPr lang="zh-CN" altLang="en-US" sz="2400" dirty="0" smtClean="0">
                <a:solidFill>
                  <a:schemeClr val="bg1"/>
                </a:solidFill>
              </a:rPr>
              <a:t>四川智诚铭创有限公司</a:t>
            </a:r>
            <a:endParaRPr lang="zh-CN" altLang="en-US" sz="2400" dirty="0">
              <a:solidFill>
                <a:schemeClr val="bg1"/>
              </a:solidFill>
            </a:endParaRPr>
          </a:p>
        </p:txBody>
      </p:sp>
      <p:sp>
        <p:nvSpPr>
          <p:cNvPr id="7" name="文本框 6"/>
          <p:cNvSpPr txBox="1"/>
          <p:nvPr/>
        </p:nvSpPr>
        <p:spPr>
          <a:xfrm>
            <a:off x="10546080" y="6136857"/>
            <a:ext cx="1645920" cy="461665"/>
          </a:xfrm>
          <a:prstGeom prst="rect">
            <a:avLst/>
          </a:prstGeom>
          <a:gradFill flip="none" rotWithShape="1">
            <a:gsLst>
              <a:gs pos="0">
                <a:srgbClr val="FFC30F"/>
              </a:gs>
              <a:gs pos="20000">
                <a:srgbClr val="EFBD1A"/>
              </a:gs>
              <a:gs pos="36000">
                <a:srgbClr val="A2A057"/>
              </a:gs>
              <a:gs pos="66000">
                <a:srgbClr val="518299"/>
              </a:gs>
            </a:gsLst>
            <a:lin ang="2700000" scaled="1"/>
            <a:tileRect/>
          </a:gradFill>
          <a:ln>
            <a:noFill/>
          </a:ln>
        </p:spPr>
        <p:txBody>
          <a:bodyPr wrap="square" rtlCol="0">
            <a:spAutoFit/>
          </a:bodyPr>
          <a:lstStyle>
            <a:defPPr>
              <a:defRPr lang="zh-CN"/>
            </a:defPPr>
            <a:lvl1pPr algn="ctr">
              <a:defRPr sz="2400">
                <a:solidFill>
                  <a:schemeClr val="bg1"/>
                </a:solidFill>
              </a:defRPr>
            </a:lvl1pPr>
          </a:lstStyle>
          <a:p>
            <a:pPr algn="r"/>
            <a:r>
              <a:rPr lang="en-US" altLang="zh-CN" dirty="0"/>
              <a:t>2015</a:t>
            </a:r>
            <a:r>
              <a:rPr lang="zh-CN" altLang="en-US" dirty="0"/>
              <a:t>年</a:t>
            </a:r>
            <a:r>
              <a:rPr lang="en-US" altLang="zh-CN" dirty="0"/>
              <a:t>9</a:t>
            </a:r>
            <a:r>
              <a:rPr lang="zh-CN" altLang="en-US" dirty="0"/>
              <a:t>月</a:t>
            </a:r>
          </a:p>
        </p:txBody>
      </p:sp>
    </p:spTree>
    <p:extLst>
      <p:ext uri="{BB962C8B-B14F-4D97-AF65-F5344CB8AC3E}">
        <p14:creationId xmlns:p14="http://schemas.microsoft.com/office/powerpoint/2010/main" val="2087664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6279" y="389529"/>
            <a:ext cx="10515600" cy="593520"/>
          </a:xfrm>
        </p:spPr>
        <p:txBody>
          <a:bodyPr/>
          <a:lstStyle/>
          <a:p>
            <a:r>
              <a:rPr lang="en-US" altLang="zh-CN" dirty="0" smtClean="0"/>
              <a:t> </a:t>
            </a:r>
            <a:endParaRPr lang="zh-CN" altLang="en-US" dirty="0"/>
          </a:p>
        </p:txBody>
      </p:sp>
      <p:grpSp>
        <p:nvGrpSpPr>
          <p:cNvPr id="4" name="组合 3"/>
          <p:cNvGrpSpPr/>
          <p:nvPr/>
        </p:nvGrpSpPr>
        <p:grpSpPr>
          <a:xfrm>
            <a:off x="272165" y="1327137"/>
            <a:ext cx="3639284" cy="2464667"/>
            <a:chOff x="503548" y="2427275"/>
            <a:chExt cx="3780420" cy="2560250"/>
          </a:xfrm>
        </p:grpSpPr>
        <p:grpSp>
          <p:nvGrpSpPr>
            <p:cNvPr id="5" name="组合 4"/>
            <p:cNvGrpSpPr/>
            <p:nvPr/>
          </p:nvGrpSpPr>
          <p:grpSpPr>
            <a:xfrm>
              <a:off x="503548" y="2427275"/>
              <a:ext cx="3780420" cy="2549897"/>
              <a:chOff x="503548" y="2427275"/>
              <a:chExt cx="3780420" cy="2549897"/>
            </a:xfrm>
          </p:grpSpPr>
          <p:cxnSp>
            <p:nvCxnSpPr>
              <p:cNvPr id="7" name="直接连接符 6"/>
              <p:cNvCxnSpPr/>
              <p:nvPr/>
            </p:nvCxnSpPr>
            <p:spPr bwMode="auto">
              <a:xfrm>
                <a:off x="1187624" y="2960948"/>
                <a:ext cx="3096344" cy="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p:cNvCxnSpPr/>
              <p:nvPr/>
            </p:nvCxnSpPr>
            <p:spPr bwMode="auto">
              <a:xfrm>
                <a:off x="503548" y="2960948"/>
                <a:ext cx="3096344" cy="0"/>
              </a:xfrm>
              <a:prstGeom prst="line">
                <a:avLst/>
              </a:prstGeom>
              <a:solidFill>
                <a:schemeClr val="accent1"/>
              </a:solidFill>
              <a:ln w="1905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矩形 8"/>
              <p:cNvSpPr/>
              <p:nvPr/>
            </p:nvSpPr>
            <p:spPr bwMode="auto">
              <a:xfrm>
                <a:off x="522548" y="2528900"/>
                <a:ext cx="468052" cy="324036"/>
              </a:xfrm>
              <a:prstGeom prst="rect">
                <a:avLst/>
              </a:prstGeom>
              <a:solidFill>
                <a:schemeClr val="accent1"/>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10" name="直角三角形 9"/>
              <p:cNvSpPr/>
              <p:nvPr/>
            </p:nvSpPr>
            <p:spPr bwMode="auto">
              <a:xfrm rot="10800000">
                <a:off x="522548" y="2564904"/>
                <a:ext cx="396044" cy="360040"/>
              </a:xfrm>
              <a:prstGeom prst="rtTriangle">
                <a:avLst/>
              </a:prstGeom>
              <a:solidFill>
                <a:schemeClr val="accent1"/>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11" name="文本框 59"/>
              <p:cNvSpPr txBox="1">
                <a:spLocks noChangeArrowheads="1"/>
              </p:cNvSpPr>
              <p:nvPr/>
            </p:nvSpPr>
            <p:spPr bwMode="auto">
              <a:xfrm>
                <a:off x="505543" y="2488830"/>
                <a:ext cx="5020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r>
                  <a:rPr lang="en-US" altLang="zh-CN" sz="2000" b="1" dirty="0" smtClean="0">
                    <a:solidFill>
                      <a:schemeClr val="bg1"/>
                    </a:solidFill>
                    <a:latin typeface="微软雅黑" panose="020B0503020204020204" pitchFamily="34" charset="-122"/>
                    <a:cs typeface="Arial" panose="020B0604020202020204" pitchFamily="34" charset="0"/>
                  </a:rPr>
                  <a:t>01</a:t>
                </a:r>
                <a:endParaRPr lang="zh-CN" altLang="en-US" sz="2000" b="1" dirty="0">
                  <a:solidFill>
                    <a:schemeClr val="bg1"/>
                  </a:solidFill>
                  <a:latin typeface="微软雅黑" panose="020B0503020204020204" pitchFamily="34" charset="-122"/>
                  <a:cs typeface="Arial" panose="020B0604020202020204" pitchFamily="34" charset="0"/>
                </a:endParaRPr>
              </a:p>
            </p:txBody>
          </p:sp>
          <p:sp>
            <p:nvSpPr>
              <p:cNvPr id="12" name="Rectangle 134"/>
              <p:cNvSpPr>
                <a:spLocks noChangeArrowheads="1"/>
              </p:cNvSpPr>
              <p:nvPr/>
            </p:nvSpPr>
            <p:spPr bwMode="auto">
              <a:xfrm>
                <a:off x="1082663" y="2427275"/>
                <a:ext cx="1683821" cy="543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50000"/>
                  </a:spcBef>
                </a:pPr>
                <a:r>
                  <a:rPr lang="zh-CN" altLang="en-US" sz="2800" dirty="0" smtClean="0">
                    <a:solidFill>
                      <a:schemeClr val="accent1"/>
                    </a:solidFill>
                    <a:latin typeface="微软雅黑" panose="020B0503020204020204" pitchFamily="34" charset="-122"/>
                    <a:ea typeface="微软雅黑" panose="020B0503020204020204" pitchFamily="34" charset="-122"/>
                  </a:rPr>
                  <a:t>业务安全</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 name="矩形 12"/>
              <p:cNvSpPr/>
              <p:nvPr/>
            </p:nvSpPr>
            <p:spPr bwMode="auto">
              <a:xfrm>
                <a:off x="503548" y="3068960"/>
                <a:ext cx="3780420" cy="1908212"/>
              </a:xfrm>
              <a:prstGeom prst="rect">
                <a:avLst/>
              </a:prstGeom>
              <a:solidFill>
                <a:schemeClr val="accent3">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grpSp>
        <p:sp>
          <p:nvSpPr>
            <p:cNvPr id="6" name="矩形 5"/>
            <p:cNvSpPr/>
            <p:nvPr/>
          </p:nvSpPr>
          <p:spPr>
            <a:xfrm>
              <a:off x="962750" y="3356992"/>
              <a:ext cx="2963505" cy="1630533"/>
            </a:xfrm>
            <a:prstGeom prst="rect">
              <a:avLst/>
            </a:prstGeom>
          </p:spPr>
          <p:txBody>
            <a:bodyPr wrap="square">
              <a:spAutoFit/>
            </a:bodyPr>
            <a:lstStyle/>
            <a:p>
              <a:pPr marL="285750" indent="-285750" algn="l">
                <a:lnSpc>
                  <a:spcPct val="150000"/>
                </a:lnSpc>
                <a:buFont typeface="Wingdings" panose="05000000000000000000" pitchFamily="2" charset="2"/>
                <a:buChar char="p"/>
              </a:pPr>
              <a:r>
                <a:rPr lang="en-US" altLang="zh-CN" sz="1600" b="0" dirty="0" smtClean="0">
                  <a:solidFill>
                    <a:schemeClr val="bg2">
                      <a:lumMod val="50000"/>
                    </a:schemeClr>
                  </a:solidFill>
                  <a:ea typeface="微软雅黑" pitchFamily="34" charset="-122"/>
                </a:rPr>
                <a:t>SSL</a:t>
              </a:r>
              <a:r>
                <a:rPr lang="zh-CN" altLang="en-US" sz="1600" b="0" dirty="0" smtClean="0">
                  <a:solidFill>
                    <a:schemeClr val="bg2">
                      <a:lumMod val="50000"/>
                    </a:schemeClr>
                  </a:solidFill>
                  <a:ea typeface="微软雅黑" pitchFamily="34" charset="-122"/>
                </a:rPr>
                <a:t>技术</a:t>
              </a:r>
              <a:endParaRPr lang="en-US" altLang="zh-CN" sz="1600" b="0" dirty="0" smtClean="0">
                <a:solidFill>
                  <a:schemeClr val="bg2">
                    <a:lumMod val="50000"/>
                  </a:schemeClr>
                </a:solidFill>
                <a:ea typeface="微软雅黑" pitchFamily="34" charset="-122"/>
              </a:endParaRPr>
            </a:p>
            <a:p>
              <a:pPr marL="285750" indent="-285750" algn="l">
                <a:lnSpc>
                  <a:spcPct val="150000"/>
                </a:lnSpc>
                <a:buFont typeface="Wingdings" panose="05000000000000000000" pitchFamily="2" charset="2"/>
                <a:buChar char="p"/>
              </a:pPr>
              <a:r>
                <a:rPr lang="en-US" altLang="zh-CN" sz="1600" dirty="0" smtClean="0">
                  <a:solidFill>
                    <a:schemeClr val="bg2">
                      <a:lumMod val="50000"/>
                    </a:schemeClr>
                  </a:solidFill>
                  <a:ea typeface="微软雅黑" pitchFamily="34" charset="-122"/>
                </a:rPr>
                <a:t>HTTPS</a:t>
              </a:r>
              <a:r>
                <a:rPr lang="zh-CN" altLang="en-US" sz="1600" dirty="0" smtClean="0">
                  <a:solidFill>
                    <a:schemeClr val="bg2">
                      <a:lumMod val="50000"/>
                    </a:schemeClr>
                  </a:solidFill>
                  <a:ea typeface="微软雅黑" pitchFamily="34" charset="-122"/>
                </a:rPr>
                <a:t>协议</a:t>
              </a:r>
              <a:endParaRPr lang="en-US" altLang="zh-CN" sz="1600" b="0" dirty="0" smtClean="0">
                <a:solidFill>
                  <a:schemeClr val="bg2">
                    <a:lumMod val="50000"/>
                  </a:schemeClr>
                </a:solidFill>
                <a:ea typeface="微软雅黑" pitchFamily="34" charset="-122"/>
              </a:endParaRPr>
            </a:p>
            <a:p>
              <a:pPr marL="285750" indent="-285750" algn="l">
                <a:lnSpc>
                  <a:spcPct val="150000"/>
                </a:lnSpc>
                <a:buFont typeface="Wingdings" panose="05000000000000000000" pitchFamily="2" charset="2"/>
                <a:buChar char="p"/>
              </a:pPr>
              <a:r>
                <a:rPr lang="en-US" altLang="zh-CN" sz="1600" b="0" dirty="0" smtClean="0">
                  <a:solidFill>
                    <a:schemeClr val="bg2">
                      <a:lumMod val="50000"/>
                    </a:schemeClr>
                  </a:solidFill>
                  <a:ea typeface="微软雅黑" pitchFamily="34" charset="-122"/>
                </a:rPr>
                <a:t>DES</a:t>
              </a:r>
              <a:r>
                <a:rPr lang="zh-CN" altLang="en-US" sz="1600" b="0" dirty="0" smtClean="0">
                  <a:solidFill>
                    <a:schemeClr val="bg2">
                      <a:lumMod val="50000"/>
                    </a:schemeClr>
                  </a:solidFill>
                  <a:ea typeface="微软雅黑" pitchFamily="34" charset="-122"/>
                </a:rPr>
                <a:t>加密算法</a:t>
              </a:r>
              <a:endParaRPr lang="en-US" altLang="zh-CN" sz="1600" b="0" dirty="0" smtClean="0">
                <a:solidFill>
                  <a:schemeClr val="bg2">
                    <a:lumMod val="50000"/>
                  </a:schemeClr>
                </a:solidFill>
                <a:ea typeface="微软雅黑" pitchFamily="34" charset="-122"/>
              </a:endParaRPr>
            </a:p>
            <a:p>
              <a:pPr marL="285750" indent="-285750" algn="l">
                <a:lnSpc>
                  <a:spcPct val="150000"/>
                </a:lnSpc>
                <a:buFont typeface="Wingdings" panose="05000000000000000000" pitchFamily="2" charset="2"/>
                <a:buChar char="p"/>
              </a:pPr>
              <a:r>
                <a:rPr lang="zh-CN" altLang="en-US" sz="1600" dirty="0" smtClean="0">
                  <a:solidFill>
                    <a:schemeClr val="bg2">
                      <a:lumMod val="50000"/>
                    </a:schemeClr>
                  </a:solidFill>
                  <a:ea typeface="微软雅黑" pitchFamily="34" charset="-122"/>
                </a:rPr>
                <a:t>消息摘要加密算法</a:t>
              </a:r>
              <a:endParaRPr lang="zh-CN" altLang="en-US" sz="1600" b="0" dirty="0">
                <a:solidFill>
                  <a:schemeClr val="bg2">
                    <a:lumMod val="50000"/>
                  </a:schemeClr>
                </a:solidFill>
              </a:endParaRPr>
            </a:p>
          </p:txBody>
        </p:sp>
      </p:grpSp>
      <p:grpSp>
        <p:nvGrpSpPr>
          <p:cNvPr id="14" name="组合 13"/>
          <p:cNvGrpSpPr/>
          <p:nvPr/>
        </p:nvGrpSpPr>
        <p:grpSpPr>
          <a:xfrm>
            <a:off x="4184437" y="1300335"/>
            <a:ext cx="3639284" cy="2491469"/>
            <a:chOff x="503548" y="2399434"/>
            <a:chExt cx="3780420" cy="2588092"/>
          </a:xfrm>
        </p:grpSpPr>
        <p:grpSp>
          <p:nvGrpSpPr>
            <p:cNvPr id="15" name="组合 14"/>
            <p:cNvGrpSpPr/>
            <p:nvPr/>
          </p:nvGrpSpPr>
          <p:grpSpPr>
            <a:xfrm>
              <a:off x="503548" y="2399434"/>
              <a:ext cx="3780420" cy="2577738"/>
              <a:chOff x="503548" y="2399434"/>
              <a:chExt cx="3780420" cy="2577738"/>
            </a:xfrm>
          </p:grpSpPr>
          <p:cxnSp>
            <p:nvCxnSpPr>
              <p:cNvPr id="17" name="直接连接符 16"/>
              <p:cNvCxnSpPr/>
              <p:nvPr/>
            </p:nvCxnSpPr>
            <p:spPr bwMode="auto">
              <a:xfrm>
                <a:off x="1187624" y="2960948"/>
                <a:ext cx="3096344" cy="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a:off x="503548" y="2960948"/>
                <a:ext cx="3096344" cy="0"/>
              </a:xfrm>
              <a:prstGeom prst="line">
                <a:avLst/>
              </a:prstGeom>
              <a:solidFill>
                <a:schemeClr val="accent1"/>
              </a:solidFill>
              <a:ln w="1905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矩形 18"/>
              <p:cNvSpPr/>
              <p:nvPr/>
            </p:nvSpPr>
            <p:spPr bwMode="auto">
              <a:xfrm>
                <a:off x="522548" y="2528900"/>
                <a:ext cx="468052" cy="324036"/>
              </a:xfrm>
              <a:prstGeom prst="rect">
                <a:avLst/>
              </a:prstGeom>
              <a:solidFill>
                <a:schemeClr val="accent1"/>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20" name="直角三角形 19"/>
              <p:cNvSpPr/>
              <p:nvPr/>
            </p:nvSpPr>
            <p:spPr bwMode="auto">
              <a:xfrm rot="10800000">
                <a:off x="522548" y="2564904"/>
                <a:ext cx="396044" cy="360040"/>
              </a:xfrm>
              <a:prstGeom prst="rtTriangle">
                <a:avLst/>
              </a:prstGeom>
              <a:solidFill>
                <a:schemeClr val="accent1"/>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21" name="文本框 59"/>
              <p:cNvSpPr txBox="1">
                <a:spLocks noChangeArrowheads="1"/>
              </p:cNvSpPr>
              <p:nvPr/>
            </p:nvSpPr>
            <p:spPr bwMode="auto">
              <a:xfrm>
                <a:off x="505543" y="2488830"/>
                <a:ext cx="5020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r>
                  <a:rPr lang="en-US" altLang="zh-CN" sz="2000" b="1" dirty="0" smtClean="0">
                    <a:solidFill>
                      <a:schemeClr val="bg1"/>
                    </a:solidFill>
                    <a:latin typeface="微软雅黑" panose="020B0503020204020204" pitchFamily="34" charset="-122"/>
                    <a:cs typeface="Arial" panose="020B0604020202020204" pitchFamily="34" charset="0"/>
                  </a:rPr>
                  <a:t>02</a:t>
                </a:r>
                <a:endParaRPr lang="zh-CN" altLang="en-US" sz="2000" b="1" dirty="0">
                  <a:solidFill>
                    <a:schemeClr val="bg1"/>
                  </a:solidFill>
                  <a:latin typeface="微软雅黑" panose="020B0503020204020204" pitchFamily="34" charset="-122"/>
                  <a:cs typeface="Arial" panose="020B0604020202020204" pitchFamily="34" charset="0"/>
                </a:endParaRPr>
              </a:p>
            </p:txBody>
          </p:sp>
          <p:sp>
            <p:nvSpPr>
              <p:cNvPr id="22" name="Rectangle 134"/>
              <p:cNvSpPr>
                <a:spLocks noChangeArrowheads="1"/>
              </p:cNvSpPr>
              <p:nvPr/>
            </p:nvSpPr>
            <p:spPr bwMode="auto">
              <a:xfrm>
                <a:off x="1079833" y="2399434"/>
                <a:ext cx="1683821" cy="543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50000"/>
                  </a:spcBef>
                </a:pPr>
                <a:r>
                  <a:rPr lang="zh-CN" altLang="en-US" sz="2800" dirty="0" smtClean="0">
                    <a:solidFill>
                      <a:schemeClr val="accent1"/>
                    </a:solidFill>
                    <a:latin typeface="微软雅黑" panose="020B0503020204020204" pitchFamily="34" charset="-122"/>
                    <a:ea typeface="微软雅黑" panose="020B0503020204020204" pitchFamily="34" charset="-122"/>
                  </a:rPr>
                  <a:t>数据安全</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矩形 22"/>
              <p:cNvSpPr/>
              <p:nvPr/>
            </p:nvSpPr>
            <p:spPr bwMode="auto">
              <a:xfrm>
                <a:off x="503548" y="3068960"/>
                <a:ext cx="3780420" cy="1908212"/>
              </a:xfrm>
              <a:prstGeom prst="rect">
                <a:avLst/>
              </a:prstGeom>
              <a:solidFill>
                <a:schemeClr val="accent3">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grpSp>
        <p:sp>
          <p:nvSpPr>
            <p:cNvPr id="16" name="矩形 15"/>
            <p:cNvSpPr/>
            <p:nvPr/>
          </p:nvSpPr>
          <p:spPr>
            <a:xfrm>
              <a:off x="962750" y="3356992"/>
              <a:ext cx="3239852" cy="1630534"/>
            </a:xfrm>
            <a:prstGeom prst="rect">
              <a:avLst/>
            </a:prstGeom>
          </p:spPr>
          <p:txBody>
            <a:bodyPr wrap="square">
              <a:spAutoFit/>
            </a:bodyPr>
            <a:lstStyle/>
            <a:p>
              <a:pPr marL="285750" indent="-285750" algn="l">
                <a:lnSpc>
                  <a:spcPct val="150000"/>
                </a:lnSpc>
                <a:buFont typeface="Wingdings" panose="05000000000000000000" pitchFamily="2" charset="2"/>
                <a:buChar char="p"/>
              </a:pPr>
              <a:r>
                <a:rPr lang="zh-CN" altLang="en-US" sz="1600" b="0" dirty="0" smtClean="0">
                  <a:solidFill>
                    <a:schemeClr val="bg2">
                      <a:lumMod val="50000"/>
                    </a:schemeClr>
                  </a:solidFill>
                  <a:ea typeface="微软雅黑" pitchFamily="34" charset="-122"/>
                </a:rPr>
                <a:t>用户密码管理</a:t>
              </a:r>
              <a:endParaRPr lang="en-US" altLang="zh-CN" sz="1600" b="0" dirty="0" smtClean="0">
                <a:solidFill>
                  <a:schemeClr val="bg2">
                    <a:lumMod val="50000"/>
                  </a:schemeClr>
                </a:solidFill>
                <a:ea typeface="微软雅黑" pitchFamily="34" charset="-122"/>
              </a:endParaRPr>
            </a:p>
            <a:p>
              <a:pPr marL="285750" indent="-285750" algn="l">
                <a:lnSpc>
                  <a:spcPct val="150000"/>
                </a:lnSpc>
                <a:buFont typeface="Wingdings" panose="05000000000000000000" pitchFamily="2" charset="2"/>
                <a:buChar char="p"/>
              </a:pPr>
              <a:r>
                <a:rPr lang="zh-CN" altLang="en-US" sz="1600" dirty="0" smtClean="0">
                  <a:solidFill>
                    <a:schemeClr val="bg2">
                      <a:lumMod val="50000"/>
                    </a:schemeClr>
                  </a:solidFill>
                  <a:ea typeface="微软雅黑" pitchFamily="34" charset="-122"/>
                </a:rPr>
                <a:t>部署防病毒软件</a:t>
              </a:r>
              <a:endParaRPr lang="en-US" altLang="zh-CN" sz="1600" b="0" dirty="0" smtClean="0">
                <a:solidFill>
                  <a:schemeClr val="bg2">
                    <a:lumMod val="50000"/>
                  </a:schemeClr>
                </a:solidFill>
                <a:ea typeface="微软雅黑" pitchFamily="34" charset="-122"/>
              </a:endParaRPr>
            </a:p>
            <a:p>
              <a:pPr marL="285750" indent="-285750" algn="l">
                <a:lnSpc>
                  <a:spcPct val="150000"/>
                </a:lnSpc>
                <a:buFont typeface="Wingdings" panose="05000000000000000000" pitchFamily="2" charset="2"/>
                <a:buChar char="p"/>
              </a:pPr>
              <a:r>
                <a:rPr lang="zh-CN" altLang="en-US" sz="1600" b="0" dirty="0" smtClean="0">
                  <a:solidFill>
                    <a:schemeClr val="bg2">
                      <a:lumMod val="50000"/>
                    </a:schemeClr>
                  </a:solidFill>
                  <a:ea typeface="微软雅黑" pitchFamily="34" charset="-122"/>
                </a:rPr>
                <a:t>安装防火墙</a:t>
              </a:r>
              <a:endParaRPr lang="en-US" altLang="zh-CN" sz="1600" b="0" dirty="0" smtClean="0">
                <a:solidFill>
                  <a:schemeClr val="bg2">
                    <a:lumMod val="50000"/>
                  </a:schemeClr>
                </a:solidFill>
                <a:ea typeface="微软雅黑" pitchFamily="34" charset="-122"/>
              </a:endParaRPr>
            </a:p>
            <a:p>
              <a:pPr marL="285750" indent="-285750">
                <a:lnSpc>
                  <a:spcPct val="150000"/>
                </a:lnSpc>
                <a:buFont typeface="Wingdings" panose="05000000000000000000" pitchFamily="2" charset="2"/>
                <a:buChar char="p"/>
              </a:pPr>
              <a:r>
                <a:rPr lang="zh-CN" altLang="en-US" sz="1600" dirty="0">
                  <a:solidFill>
                    <a:schemeClr val="bg2">
                      <a:lumMod val="50000"/>
                    </a:schemeClr>
                  </a:solidFill>
                  <a:ea typeface="微软雅黑" pitchFamily="34" charset="-122"/>
                </a:rPr>
                <a:t>业务平台流动数据的安全加密</a:t>
              </a:r>
            </a:p>
          </p:txBody>
        </p:sp>
      </p:grpSp>
      <p:grpSp>
        <p:nvGrpSpPr>
          <p:cNvPr id="24" name="组合 23"/>
          <p:cNvGrpSpPr/>
          <p:nvPr/>
        </p:nvGrpSpPr>
        <p:grpSpPr>
          <a:xfrm>
            <a:off x="8089751" y="1300507"/>
            <a:ext cx="3639284" cy="2491297"/>
            <a:chOff x="503548" y="2399612"/>
            <a:chExt cx="3780420" cy="2577560"/>
          </a:xfrm>
        </p:grpSpPr>
        <p:grpSp>
          <p:nvGrpSpPr>
            <p:cNvPr id="25" name="组合 24"/>
            <p:cNvGrpSpPr/>
            <p:nvPr/>
          </p:nvGrpSpPr>
          <p:grpSpPr>
            <a:xfrm>
              <a:off x="503548" y="2399612"/>
              <a:ext cx="3780420" cy="2577560"/>
              <a:chOff x="503548" y="2399612"/>
              <a:chExt cx="3780420" cy="2577560"/>
            </a:xfrm>
          </p:grpSpPr>
          <p:cxnSp>
            <p:nvCxnSpPr>
              <p:cNvPr id="27" name="直接连接符 26"/>
              <p:cNvCxnSpPr/>
              <p:nvPr/>
            </p:nvCxnSpPr>
            <p:spPr bwMode="auto">
              <a:xfrm>
                <a:off x="1187624" y="2960948"/>
                <a:ext cx="3096344" cy="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503548" y="2960948"/>
                <a:ext cx="3096344" cy="0"/>
              </a:xfrm>
              <a:prstGeom prst="line">
                <a:avLst/>
              </a:prstGeom>
              <a:solidFill>
                <a:schemeClr val="accent1"/>
              </a:solidFill>
              <a:ln w="1905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矩形 28"/>
              <p:cNvSpPr/>
              <p:nvPr/>
            </p:nvSpPr>
            <p:spPr bwMode="auto">
              <a:xfrm>
                <a:off x="522549" y="2528900"/>
                <a:ext cx="468052" cy="324036"/>
              </a:xfrm>
              <a:prstGeom prst="rect">
                <a:avLst/>
              </a:prstGeom>
              <a:solidFill>
                <a:schemeClr val="accent1"/>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30" name="直角三角形 29"/>
              <p:cNvSpPr/>
              <p:nvPr/>
            </p:nvSpPr>
            <p:spPr bwMode="auto">
              <a:xfrm rot="10800000">
                <a:off x="522548" y="2564904"/>
                <a:ext cx="396044" cy="360041"/>
              </a:xfrm>
              <a:prstGeom prst="rtTriangle">
                <a:avLst/>
              </a:prstGeom>
              <a:solidFill>
                <a:schemeClr val="accent1"/>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31" name="文本框 59"/>
              <p:cNvSpPr txBox="1">
                <a:spLocks noChangeArrowheads="1"/>
              </p:cNvSpPr>
              <p:nvPr/>
            </p:nvSpPr>
            <p:spPr bwMode="auto">
              <a:xfrm>
                <a:off x="505543" y="2488830"/>
                <a:ext cx="521532"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r>
                  <a:rPr lang="en-US" altLang="zh-CN" sz="2000" b="1" dirty="0" smtClean="0">
                    <a:solidFill>
                      <a:schemeClr val="bg1"/>
                    </a:solidFill>
                    <a:latin typeface="微软雅黑" panose="020B0503020204020204" pitchFamily="34" charset="-122"/>
                    <a:cs typeface="Arial" panose="020B0604020202020204" pitchFamily="34" charset="0"/>
                  </a:rPr>
                  <a:t>03</a:t>
                </a:r>
                <a:endParaRPr lang="zh-CN" altLang="en-US" sz="2000" b="1" dirty="0">
                  <a:solidFill>
                    <a:schemeClr val="bg1"/>
                  </a:solidFill>
                  <a:latin typeface="微软雅黑" panose="020B0503020204020204" pitchFamily="34" charset="-122"/>
                  <a:cs typeface="Arial" panose="020B0604020202020204" pitchFamily="34" charset="0"/>
                </a:endParaRPr>
              </a:p>
            </p:txBody>
          </p:sp>
          <p:sp>
            <p:nvSpPr>
              <p:cNvPr id="32" name="Rectangle 134"/>
              <p:cNvSpPr>
                <a:spLocks noChangeArrowheads="1"/>
              </p:cNvSpPr>
              <p:nvPr/>
            </p:nvSpPr>
            <p:spPr bwMode="auto">
              <a:xfrm>
                <a:off x="990600" y="2399612"/>
                <a:ext cx="1683821" cy="543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50000"/>
                  </a:spcBef>
                </a:pPr>
                <a:r>
                  <a:rPr lang="zh-CN" altLang="en-US" sz="2800" dirty="0" smtClean="0">
                    <a:solidFill>
                      <a:schemeClr val="accent1"/>
                    </a:solidFill>
                    <a:latin typeface="微软雅黑" panose="020B0503020204020204" pitchFamily="34" charset="-122"/>
                    <a:ea typeface="微软雅黑" panose="020B0503020204020204" pitchFamily="34" charset="-122"/>
                  </a:rPr>
                  <a:t>技术架构</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3" name="矩形 32"/>
              <p:cNvSpPr/>
              <p:nvPr/>
            </p:nvSpPr>
            <p:spPr bwMode="auto">
              <a:xfrm>
                <a:off x="503548" y="3068960"/>
                <a:ext cx="3780420" cy="1908212"/>
              </a:xfrm>
              <a:prstGeom prst="rect">
                <a:avLst/>
              </a:prstGeom>
              <a:solidFill>
                <a:schemeClr val="accent3">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grpSp>
        <p:sp>
          <p:nvSpPr>
            <p:cNvPr id="26" name="矩形 25"/>
            <p:cNvSpPr/>
            <p:nvPr/>
          </p:nvSpPr>
          <p:spPr>
            <a:xfrm>
              <a:off x="962750" y="3356992"/>
              <a:ext cx="2963505" cy="863226"/>
            </a:xfrm>
            <a:prstGeom prst="rect">
              <a:avLst/>
            </a:prstGeom>
          </p:spPr>
          <p:txBody>
            <a:bodyPr wrap="square">
              <a:spAutoFit/>
            </a:bodyPr>
            <a:lstStyle/>
            <a:p>
              <a:pPr marL="285750" indent="-285750">
                <a:lnSpc>
                  <a:spcPct val="150000"/>
                </a:lnSpc>
                <a:buFont typeface="Wingdings" panose="05000000000000000000" pitchFamily="2" charset="2"/>
                <a:buChar char="p"/>
              </a:pPr>
              <a:r>
                <a:rPr lang="en-US" altLang="zh-CN" sz="1600" dirty="0" smtClean="0">
                  <a:solidFill>
                    <a:schemeClr val="bg2">
                      <a:lumMod val="50000"/>
                    </a:schemeClr>
                  </a:solidFill>
                  <a:ea typeface="微软雅黑" pitchFamily="34" charset="-122"/>
                </a:rPr>
                <a:t>Java</a:t>
              </a:r>
              <a:r>
                <a:rPr lang="zh-CN" altLang="en-US" sz="1600" dirty="0" smtClean="0">
                  <a:solidFill>
                    <a:schemeClr val="bg2">
                      <a:lumMod val="50000"/>
                    </a:schemeClr>
                  </a:solidFill>
                  <a:ea typeface="微软雅黑" pitchFamily="34" charset="-122"/>
                </a:rPr>
                <a:t>设计和开发</a:t>
              </a:r>
              <a:endParaRPr lang="en-US" altLang="zh-CN" sz="1600" dirty="0" smtClean="0">
                <a:solidFill>
                  <a:schemeClr val="bg2">
                    <a:lumMod val="50000"/>
                  </a:schemeClr>
                </a:solidFill>
                <a:ea typeface="微软雅黑" pitchFamily="34" charset="-122"/>
              </a:endParaRPr>
            </a:p>
            <a:p>
              <a:pPr marL="285750" indent="-285750">
                <a:lnSpc>
                  <a:spcPct val="150000"/>
                </a:lnSpc>
                <a:buFont typeface="Wingdings" panose="05000000000000000000" pitchFamily="2" charset="2"/>
                <a:buChar char="p"/>
              </a:pPr>
              <a:r>
                <a:rPr lang="zh-CN" altLang="en-US" sz="1600" dirty="0" smtClean="0">
                  <a:solidFill>
                    <a:schemeClr val="bg2">
                      <a:lumMod val="50000"/>
                    </a:schemeClr>
                  </a:solidFill>
                </a:rPr>
                <a:t>采用</a:t>
              </a:r>
              <a:r>
                <a:rPr lang="en-US" altLang="zh-CN" sz="1600" dirty="0" smtClean="0">
                  <a:solidFill>
                    <a:schemeClr val="bg2">
                      <a:lumMod val="50000"/>
                    </a:schemeClr>
                  </a:solidFill>
                </a:rPr>
                <a:t>MVC</a:t>
              </a:r>
              <a:r>
                <a:rPr lang="zh-CN" altLang="en-US" sz="1600" dirty="0" smtClean="0">
                  <a:solidFill>
                    <a:schemeClr val="bg2">
                      <a:lumMod val="50000"/>
                    </a:schemeClr>
                  </a:solidFill>
                </a:rPr>
                <a:t>架构</a:t>
              </a:r>
              <a:endParaRPr lang="zh-CN" altLang="en-US" sz="1600" b="0" dirty="0">
                <a:solidFill>
                  <a:schemeClr val="bg2">
                    <a:lumMod val="50000"/>
                  </a:schemeClr>
                </a:solidFill>
              </a:endParaRPr>
            </a:p>
          </p:txBody>
        </p:sp>
      </p:grpSp>
      <p:grpSp>
        <p:nvGrpSpPr>
          <p:cNvPr id="38" name="组合 37"/>
          <p:cNvGrpSpPr/>
          <p:nvPr/>
        </p:nvGrpSpPr>
        <p:grpSpPr>
          <a:xfrm>
            <a:off x="317885" y="4043217"/>
            <a:ext cx="3639284" cy="2428416"/>
            <a:chOff x="503548" y="2454580"/>
            <a:chExt cx="3780420" cy="2522592"/>
          </a:xfrm>
        </p:grpSpPr>
        <p:grpSp>
          <p:nvGrpSpPr>
            <p:cNvPr id="39" name="组合 38"/>
            <p:cNvGrpSpPr/>
            <p:nvPr/>
          </p:nvGrpSpPr>
          <p:grpSpPr>
            <a:xfrm>
              <a:off x="503548" y="2454580"/>
              <a:ext cx="3780420" cy="2522592"/>
              <a:chOff x="503548" y="2454580"/>
              <a:chExt cx="3780420" cy="2522592"/>
            </a:xfrm>
          </p:grpSpPr>
          <p:cxnSp>
            <p:nvCxnSpPr>
              <p:cNvPr id="41" name="直接连接符 40"/>
              <p:cNvCxnSpPr/>
              <p:nvPr/>
            </p:nvCxnSpPr>
            <p:spPr bwMode="auto">
              <a:xfrm>
                <a:off x="1187624" y="2960948"/>
                <a:ext cx="3096344" cy="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p:cNvCxnSpPr/>
              <p:nvPr/>
            </p:nvCxnSpPr>
            <p:spPr bwMode="auto">
              <a:xfrm>
                <a:off x="503548" y="2960948"/>
                <a:ext cx="3096344" cy="0"/>
              </a:xfrm>
              <a:prstGeom prst="line">
                <a:avLst/>
              </a:prstGeom>
              <a:solidFill>
                <a:schemeClr val="accent1"/>
              </a:solidFill>
              <a:ln w="1905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矩形 42"/>
              <p:cNvSpPr/>
              <p:nvPr/>
            </p:nvSpPr>
            <p:spPr bwMode="auto">
              <a:xfrm>
                <a:off x="522548" y="2528900"/>
                <a:ext cx="468052" cy="324036"/>
              </a:xfrm>
              <a:prstGeom prst="rect">
                <a:avLst/>
              </a:prstGeom>
              <a:solidFill>
                <a:schemeClr val="accent1"/>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44" name="直角三角形 43"/>
              <p:cNvSpPr/>
              <p:nvPr/>
            </p:nvSpPr>
            <p:spPr bwMode="auto">
              <a:xfrm rot="10800000">
                <a:off x="522548" y="2564904"/>
                <a:ext cx="396044" cy="360040"/>
              </a:xfrm>
              <a:prstGeom prst="rtTriangle">
                <a:avLst/>
              </a:prstGeom>
              <a:solidFill>
                <a:schemeClr val="accent1"/>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45" name="文本框 59"/>
              <p:cNvSpPr txBox="1">
                <a:spLocks noChangeArrowheads="1"/>
              </p:cNvSpPr>
              <p:nvPr/>
            </p:nvSpPr>
            <p:spPr bwMode="auto">
              <a:xfrm>
                <a:off x="505543" y="2488830"/>
                <a:ext cx="521532" cy="41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r>
                  <a:rPr lang="en-US" altLang="zh-CN" sz="2000" b="1" dirty="0" smtClean="0">
                    <a:solidFill>
                      <a:schemeClr val="bg1"/>
                    </a:solidFill>
                    <a:latin typeface="微软雅黑" panose="020B0503020204020204" pitchFamily="34" charset="-122"/>
                    <a:cs typeface="Arial" panose="020B0604020202020204" pitchFamily="34" charset="0"/>
                  </a:rPr>
                  <a:t>04</a:t>
                </a:r>
                <a:endParaRPr lang="zh-CN" altLang="en-US" sz="2000" b="1" dirty="0">
                  <a:solidFill>
                    <a:schemeClr val="bg1"/>
                  </a:solidFill>
                  <a:latin typeface="微软雅黑" panose="020B0503020204020204" pitchFamily="34" charset="-122"/>
                  <a:cs typeface="Arial" panose="020B0604020202020204" pitchFamily="34" charset="0"/>
                </a:endParaRPr>
              </a:p>
            </p:txBody>
          </p:sp>
          <p:sp>
            <p:nvSpPr>
              <p:cNvPr id="46" name="Rectangle 134"/>
              <p:cNvSpPr>
                <a:spLocks noChangeArrowheads="1"/>
              </p:cNvSpPr>
              <p:nvPr/>
            </p:nvSpPr>
            <p:spPr bwMode="auto">
              <a:xfrm>
                <a:off x="1016755" y="2454580"/>
                <a:ext cx="1683821" cy="543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50000"/>
                  </a:spcBef>
                </a:pPr>
                <a:r>
                  <a:rPr lang="zh-CN" altLang="en-US" sz="2800" dirty="0" smtClean="0">
                    <a:solidFill>
                      <a:schemeClr val="accent1"/>
                    </a:solidFill>
                    <a:latin typeface="微软雅黑" panose="020B0503020204020204" pitchFamily="34" charset="-122"/>
                    <a:ea typeface="微软雅黑" panose="020B0503020204020204" pitchFamily="34" charset="-122"/>
                  </a:rPr>
                  <a:t>数据中心</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7" name="矩形 46"/>
              <p:cNvSpPr/>
              <p:nvPr/>
            </p:nvSpPr>
            <p:spPr bwMode="auto">
              <a:xfrm>
                <a:off x="503548" y="3068960"/>
                <a:ext cx="3780420" cy="1908212"/>
              </a:xfrm>
              <a:prstGeom prst="rect">
                <a:avLst/>
              </a:prstGeom>
              <a:solidFill>
                <a:schemeClr val="accent3">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grpSp>
        <p:sp>
          <p:nvSpPr>
            <p:cNvPr id="40" name="矩形 39"/>
            <p:cNvSpPr/>
            <p:nvPr/>
          </p:nvSpPr>
          <p:spPr>
            <a:xfrm>
              <a:off x="962750" y="3356991"/>
              <a:ext cx="2963505" cy="863224"/>
            </a:xfrm>
            <a:prstGeom prst="rect">
              <a:avLst/>
            </a:prstGeom>
          </p:spPr>
          <p:txBody>
            <a:bodyPr wrap="square">
              <a:spAutoFit/>
            </a:bodyPr>
            <a:lstStyle/>
            <a:p>
              <a:pPr marL="285750" indent="-285750" algn="l">
                <a:lnSpc>
                  <a:spcPct val="150000"/>
                </a:lnSpc>
                <a:buFont typeface="Wingdings" panose="05000000000000000000" pitchFamily="2" charset="2"/>
                <a:buChar char="p"/>
              </a:pPr>
              <a:r>
                <a:rPr lang="zh-CN" altLang="en-US" sz="1600" dirty="0">
                  <a:solidFill>
                    <a:schemeClr val="bg2">
                      <a:lumMod val="50000"/>
                    </a:schemeClr>
                  </a:solidFill>
                  <a:ea typeface="微软雅黑" pitchFamily="34" charset="-122"/>
                </a:rPr>
                <a:t>公有</a:t>
              </a:r>
              <a:r>
                <a:rPr lang="zh-CN" altLang="en-US" sz="1600" dirty="0" smtClean="0">
                  <a:solidFill>
                    <a:schemeClr val="bg2">
                      <a:lumMod val="50000"/>
                    </a:schemeClr>
                  </a:solidFill>
                  <a:ea typeface="微软雅黑" pitchFamily="34" charset="-122"/>
                </a:rPr>
                <a:t>云平台</a:t>
              </a:r>
              <a:endParaRPr lang="en-US" altLang="zh-CN" sz="1600" b="0" dirty="0" smtClean="0">
                <a:solidFill>
                  <a:schemeClr val="bg2">
                    <a:lumMod val="50000"/>
                  </a:schemeClr>
                </a:solidFill>
                <a:ea typeface="微软雅黑" pitchFamily="34" charset="-122"/>
              </a:endParaRPr>
            </a:p>
            <a:p>
              <a:pPr marL="285750" indent="-285750" algn="l">
                <a:lnSpc>
                  <a:spcPct val="150000"/>
                </a:lnSpc>
                <a:buFont typeface="Wingdings" panose="05000000000000000000" pitchFamily="2" charset="2"/>
                <a:buChar char="p"/>
              </a:pPr>
              <a:r>
                <a:rPr lang="zh-CN" altLang="en-US" sz="1600" dirty="0" smtClean="0">
                  <a:solidFill>
                    <a:schemeClr val="bg2">
                      <a:lumMod val="50000"/>
                    </a:schemeClr>
                  </a:solidFill>
                  <a:ea typeface="微软雅黑" pitchFamily="34" charset="-122"/>
                </a:rPr>
                <a:t>私有云平台</a:t>
              </a:r>
              <a:endParaRPr lang="zh-CN" altLang="en-US" sz="1600" b="0" dirty="0">
                <a:solidFill>
                  <a:schemeClr val="bg2">
                    <a:lumMod val="50000"/>
                  </a:schemeClr>
                </a:solidFill>
              </a:endParaRPr>
            </a:p>
          </p:txBody>
        </p:sp>
      </p:grpSp>
    </p:spTree>
    <p:extLst>
      <p:ext uri="{BB962C8B-B14F-4D97-AF65-F5344CB8AC3E}">
        <p14:creationId xmlns:p14="http://schemas.microsoft.com/office/powerpoint/2010/main" val="374722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Number_1"/>
          <p:cNvSpPr/>
          <p:nvPr>
            <p:custDataLst>
              <p:tags r:id="rId1"/>
            </p:custDataLst>
          </p:nvPr>
        </p:nvSpPr>
        <p:spPr>
          <a:xfrm>
            <a:off x="3849032" y="2199829"/>
            <a:ext cx="518971" cy="626271"/>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rgbClr val="BF9000"/>
          </a:solidFill>
          <a:ln w="12700" cap="flat" cmpd="sng" algn="ctr">
            <a:noFill/>
            <a:prstDash val="solid"/>
            <a:miter lim="800000"/>
          </a:ln>
          <a:effectLst/>
        </p:spPr>
        <p:txBody>
          <a:bodyPr bIns="108000" anchor="ctr"/>
          <a:lstStyle/>
          <a:p>
            <a:pPr algn="ctr">
              <a:defRPr/>
            </a:pPr>
            <a:r>
              <a:rPr lang="en-US" altLang="zh-CN" sz="2800" b="1" kern="0" dirty="0">
                <a:solidFill>
                  <a:srgbClr val="FFFFFF"/>
                </a:solidFill>
                <a:latin typeface="方正姚体" panose="02010601030101010101" pitchFamily="2" charset="-122"/>
                <a:ea typeface="方正姚体" panose="02010601030101010101" pitchFamily="2" charset="-122"/>
                <a:cs typeface="Arial" panose="020B0604020202020204" pitchFamily="34" charset="0"/>
              </a:rPr>
              <a:t>4</a:t>
            </a:r>
            <a:endParaRPr lang="zh-CN" altLang="en-US" sz="2800" b="1" kern="0" dirty="0">
              <a:solidFill>
                <a:srgbClr val="FFFFFF"/>
              </a:solidFill>
              <a:latin typeface="方正姚体" panose="02010601030101010101" pitchFamily="2" charset="-122"/>
              <a:ea typeface="方正姚体" panose="02010601030101010101" pitchFamily="2" charset="-122"/>
              <a:cs typeface="Arial" panose="020B0604020202020204" pitchFamily="34" charset="0"/>
            </a:endParaRPr>
          </a:p>
        </p:txBody>
      </p:sp>
      <p:sp>
        <p:nvSpPr>
          <p:cNvPr id="5" name="MH_Entry_1"/>
          <p:cNvSpPr/>
          <p:nvPr>
            <p:custDataLst>
              <p:tags r:id="rId2"/>
            </p:custDataLst>
          </p:nvPr>
        </p:nvSpPr>
        <p:spPr>
          <a:xfrm>
            <a:off x="4734773" y="2199829"/>
            <a:ext cx="4701328" cy="62627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solidFill>
              <a:srgbClr val="D7D7D7"/>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0" rIns="0" bIns="36000" numCol="1" spcCol="0" rtlCol="0" fromWordArt="0" anchor="ctr" anchorCtr="0" forceAA="0" compatLnSpc="1">
            <a:prstTxWarp prst="textNoShape">
              <a:avLst/>
            </a:prstTxWarp>
            <a:normAutofit/>
          </a:bodyPr>
          <a:lstStyle/>
          <a:p>
            <a:pPr algn="ctr">
              <a:lnSpc>
                <a:spcPct val="130000"/>
              </a:lnSpc>
            </a:pPr>
            <a:r>
              <a:rPr lang="zh-CN" altLang="en-US" sz="2800" dirty="0" smtClean="0">
                <a:solidFill>
                  <a:schemeClr val="tx1"/>
                </a:solidFill>
                <a:latin typeface="+mn-ea"/>
              </a:rPr>
              <a:t>总体架构</a:t>
            </a:r>
            <a:endParaRPr lang="zh-CN" altLang="en-US" sz="2800" dirty="0">
              <a:solidFill>
                <a:schemeClr val="tx1"/>
              </a:solidFill>
              <a:latin typeface="+mn-ea"/>
            </a:endParaRPr>
          </a:p>
        </p:txBody>
      </p:sp>
      <p:sp>
        <p:nvSpPr>
          <p:cNvPr id="6" name="MH_Others_1"/>
          <p:cNvSpPr/>
          <p:nvPr>
            <p:custDataLst>
              <p:tags r:id="rId3"/>
            </p:custDataLst>
          </p:nvPr>
        </p:nvSpPr>
        <p:spPr>
          <a:xfrm>
            <a:off x="0" y="953036"/>
            <a:ext cx="1373708" cy="5866325"/>
          </a:xfrm>
          <a:prstGeom prst="rect">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200" dirty="0">
              <a:solidFill>
                <a:srgbClr val="FFFFFF"/>
              </a:solidFill>
              <a:latin typeface="华文彩云" panose="02010800040101010101" pitchFamily="2" charset="-122"/>
              <a:ea typeface="华文彩云" panose="02010800040101010101" pitchFamily="2" charset="-122"/>
            </a:endParaRPr>
          </a:p>
        </p:txBody>
      </p:sp>
      <p:sp>
        <p:nvSpPr>
          <p:cNvPr id="7" name="MH_Others_2"/>
          <p:cNvSpPr/>
          <p:nvPr>
            <p:custDataLst>
              <p:tags r:id="rId4"/>
            </p:custDataLst>
          </p:nvPr>
        </p:nvSpPr>
        <p:spPr>
          <a:xfrm>
            <a:off x="2057176" y="0"/>
            <a:ext cx="84048" cy="6876000"/>
          </a:xfrm>
          <a:prstGeom prst="rect">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7"/>
          <a:stretch>
            <a:fillRect/>
          </a:stretch>
        </p:blipFill>
        <p:spPr>
          <a:xfrm>
            <a:off x="4953813" y="3541689"/>
            <a:ext cx="4263248" cy="260021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8221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矩形 73"/>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片 72"/>
          <p:cNvPicPr>
            <a:picLocks noChangeAspect="1"/>
          </p:cNvPicPr>
          <p:nvPr/>
        </p:nvPicPr>
        <p:blipFill>
          <a:blip r:embed="rId2"/>
          <a:stretch>
            <a:fillRect/>
          </a:stretch>
        </p:blipFill>
        <p:spPr>
          <a:xfrm>
            <a:off x="0" y="-28576"/>
            <a:ext cx="12192000" cy="6943728"/>
          </a:xfrm>
          <a:prstGeom prst="rect">
            <a:avLst/>
          </a:prstGeom>
        </p:spPr>
      </p:pic>
    </p:spTree>
    <p:extLst>
      <p:ext uri="{BB962C8B-B14F-4D97-AF65-F5344CB8AC3E}">
        <p14:creationId xmlns:p14="http://schemas.microsoft.com/office/powerpoint/2010/main" val="205398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circle(in)">
                                      <p:cBhvr>
                                        <p:cTn id="7" dur="2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Number_1"/>
          <p:cNvSpPr/>
          <p:nvPr>
            <p:custDataLst>
              <p:tags r:id="rId1"/>
            </p:custDataLst>
          </p:nvPr>
        </p:nvSpPr>
        <p:spPr>
          <a:xfrm>
            <a:off x="3849032" y="2199829"/>
            <a:ext cx="518971" cy="626271"/>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rgbClr val="BF9000"/>
          </a:solidFill>
          <a:ln w="12700" cap="flat" cmpd="sng" algn="ctr">
            <a:noFill/>
            <a:prstDash val="solid"/>
            <a:miter lim="800000"/>
          </a:ln>
          <a:effectLst/>
        </p:spPr>
        <p:txBody>
          <a:bodyPr bIns="108000" anchor="ctr"/>
          <a:lstStyle/>
          <a:p>
            <a:pPr algn="ctr">
              <a:defRPr/>
            </a:pPr>
            <a:r>
              <a:rPr lang="en-US" altLang="zh-CN" sz="2800" b="1" kern="0" dirty="0">
                <a:solidFill>
                  <a:srgbClr val="FFFFFF"/>
                </a:solidFill>
                <a:latin typeface="方正姚体" panose="02010601030101010101" pitchFamily="2" charset="-122"/>
                <a:ea typeface="方正姚体" panose="02010601030101010101" pitchFamily="2" charset="-122"/>
                <a:cs typeface="Arial" panose="020B0604020202020204" pitchFamily="34" charset="0"/>
              </a:rPr>
              <a:t>5</a:t>
            </a:r>
            <a:endParaRPr lang="zh-CN" altLang="en-US" sz="2800" b="1" kern="0" dirty="0">
              <a:solidFill>
                <a:srgbClr val="FFFFFF"/>
              </a:solidFill>
              <a:latin typeface="方正姚体" panose="02010601030101010101" pitchFamily="2" charset="-122"/>
              <a:ea typeface="方正姚体" panose="02010601030101010101" pitchFamily="2" charset="-122"/>
              <a:cs typeface="Arial" panose="020B0604020202020204" pitchFamily="34" charset="0"/>
            </a:endParaRPr>
          </a:p>
        </p:txBody>
      </p:sp>
      <p:sp>
        <p:nvSpPr>
          <p:cNvPr id="5" name="MH_Entry_1"/>
          <p:cNvSpPr/>
          <p:nvPr>
            <p:custDataLst>
              <p:tags r:id="rId2"/>
            </p:custDataLst>
          </p:nvPr>
        </p:nvSpPr>
        <p:spPr>
          <a:xfrm>
            <a:off x="4734773" y="2199829"/>
            <a:ext cx="4701328" cy="62627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solidFill>
              <a:srgbClr val="D7D7D7"/>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0" rIns="0" bIns="36000" numCol="1" spcCol="0" rtlCol="0" fromWordArt="0" anchor="ctr" anchorCtr="0" forceAA="0" compatLnSpc="1">
            <a:prstTxWarp prst="textNoShape">
              <a:avLst/>
            </a:prstTxWarp>
            <a:normAutofit/>
          </a:bodyPr>
          <a:lstStyle/>
          <a:p>
            <a:pPr algn="ctr">
              <a:lnSpc>
                <a:spcPct val="130000"/>
              </a:lnSpc>
            </a:pPr>
            <a:r>
              <a:rPr lang="zh-CN" altLang="en-US" sz="2800" dirty="0" smtClean="0">
                <a:solidFill>
                  <a:schemeClr val="tx1"/>
                </a:solidFill>
                <a:latin typeface="+mn-ea"/>
              </a:rPr>
              <a:t>详细设计</a:t>
            </a:r>
            <a:endParaRPr lang="zh-CN" altLang="en-US" sz="2800" dirty="0">
              <a:solidFill>
                <a:schemeClr val="tx1"/>
              </a:solidFill>
              <a:latin typeface="+mn-ea"/>
            </a:endParaRPr>
          </a:p>
        </p:txBody>
      </p:sp>
      <p:sp>
        <p:nvSpPr>
          <p:cNvPr id="6" name="MH_Others_1"/>
          <p:cNvSpPr/>
          <p:nvPr>
            <p:custDataLst>
              <p:tags r:id="rId3"/>
            </p:custDataLst>
          </p:nvPr>
        </p:nvSpPr>
        <p:spPr>
          <a:xfrm>
            <a:off x="0" y="953036"/>
            <a:ext cx="1412344" cy="5904963"/>
          </a:xfrm>
          <a:prstGeom prst="rect">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200" dirty="0">
              <a:solidFill>
                <a:srgbClr val="FFFFFF"/>
              </a:solidFill>
              <a:latin typeface="华文彩云" panose="02010800040101010101" pitchFamily="2" charset="-122"/>
              <a:ea typeface="华文彩云" panose="02010800040101010101" pitchFamily="2" charset="-122"/>
            </a:endParaRPr>
          </a:p>
        </p:txBody>
      </p:sp>
      <p:sp>
        <p:nvSpPr>
          <p:cNvPr id="7" name="MH_Others_2"/>
          <p:cNvSpPr/>
          <p:nvPr>
            <p:custDataLst>
              <p:tags r:id="rId4"/>
            </p:custDataLst>
          </p:nvPr>
        </p:nvSpPr>
        <p:spPr>
          <a:xfrm>
            <a:off x="2057176" y="0"/>
            <a:ext cx="84048" cy="6876000"/>
          </a:xfrm>
          <a:prstGeom prst="rect">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9714" y="3438000"/>
            <a:ext cx="4546387" cy="282342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102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51595" y="770062"/>
            <a:ext cx="10488810" cy="5317875"/>
          </a:xfrm>
          <a:prstGeom prst="rect">
            <a:avLst/>
          </a:prstGeom>
        </p:spPr>
      </p:pic>
    </p:spTree>
    <p:extLst>
      <p:ext uri="{BB962C8B-B14F-4D97-AF65-F5344CB8AC3E}">
        <p14:creationId xmlns:p14="http://schemas.microsoft.com/office/powerpoint/2010/main" val="8092017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概要</a:t>
            </a:r>
            <a:endParaRPr lang="zh-CN" altLang="en-US" dirty="0"/>
          </a:p>
        </p:txBody>
      </p:sp>
      <p:sp>
        <p:nvSpPr>
          <p:cNvPr id="3" name="内容占位符 2"/>
          <p:cNvSpPr>
            <a:spLocks noGrp="1"/>
          </p:cNvSpPr>
          <p:nvPr>
            <p:ph idx="1"/>
          </p:nvPr>
        </p:nvSpPr>
        <p:spPr/>
        <p:txBody>
          <a:bodyPr/>
          <a:lstStyle/>
          <a:p>
            <a:pPr>
              <a:lnSpc>
                <a:spcPct val="200000"/>
              </a:lnSpc>
              <a:buFont typeface="Wingdings" panose="05000000000000000000" pitchFamily="2" charset="2"/>
              <a:buChar char="p"/>
            </a:pPr>
            <a:r>
              <a:rPr lang="en-US" altLang="zh-CN" dirty="0" smtClean="0"/>
              <a:t>P2P</a:t>
            </a:r>
            <a:r>
              <a:rPr lang="zh-CN" altLang="en-US" dirty="0" smtClean="0"/>
              <a:t>借贷系统架构在互联网上，以网站的形式发布，作为</a:t>
            </a:r>
            <a:r>
              <a:rPr lang="zh-CN" altLang="en-US" dirty="0" smtClean="0">
                <a:solidFill>
                  <a:srgbClr val="FF0000"/>
                </a:solidFill>
              </a:rPr>
              <a:t>一捷金融网</a:t>
            </a:r>
            <a:r>
              <a:rPr lang="zh-CN" altLang="en-US" dirty="0" smtClean="0"/>
              <a:t>的子站。</a:t>
            </a:r>
            <a:endParaRPr lang="en-US" altLang="zh-CN" dirty="0" smtClean="0"/>
          </a:p>
          <a:p>
            <a:pPr>
              <a:lnSpc>
                <a:spcPct val="200000"/>
              </a:lnSpc>
              <a:buFont typeface="Wingdings" panose="05000000000000000000" pitchFamily="2" charset="2"/>
              <a:buChar char="p"/>
            </a:pPr>
            <a:r>
              <a:rPr lang="en-US" altLang="zh-CN" dirty="0" smtClean="0"/>
              <a:t>P2P</a:t>
            </a:r>
            <a:r>
              <a:rPr lang="zh-CN" altLang="en-US" dirty="0" smtClean="0"/>
              <a:t>借贷系统面</a:t>
            </a:r>
            <a:r>
              <a:rPr lang="zh-CN" altLang="en-US" i="1" dirty="0" smtClean="0"/>
              <a:t>向</a:t>
            </a:r>
            <a:r>
              <a:rPr lang="zh-CN" altLang="en-US" dirty="0" smtClean="0"/>
              <a:t>的终端设备包括：电脑（一期）、</a:t>
            </a:r>
            <a:r>
              <a:rPr lang="en-US" altLang="zh-CN" dirty="0" err="1" smtClean="0"/>
              <a:t>Xpad</a:t>
            </a:r>
            <a:r>
              <a:rPr lang="zh-CN" altLang="en-US" dirty="0" smtClean="0"/>
              <a:t>和手机</a:t>
            </a:r>
            <a:r>
              <a:rPr lang="en-US" altLang="zh-CN" dirty="0" smtClean="0"/>
              <a:t>(</a:t>
            </a:r>
            <a:r>
              <a:rPr lang="zh-CN" altLang="en-US" dirty="0" smtClean="0"/>
              <a:t>二期）</a:t>
            </a:r>
            <a:endParaRPr lang="en-US" altLang="zh-CN" dirty="0" smtClean="0"/>
          </a:p>
          <a:p>
            <a:pPr>
              <a:lnSpc>
                <a:spcPct val="200000"/>
              </a:lnSpc>
              <a:buFont typeface="Wingdings" panose="05000000000000000000" pitchFamily="2" charset="2"/>
              <a:buChar char="p"/>
            </a:pPr>
            <a:r>
              <a:rPr lang="en-US" altLang="zh-CN" dirty="0" smtClean="0"/>
              <a:t>P2P</a:t>
            </a:r>
            <a:r>
              <a:rPr lang="zh-CN" altLang="en-US" dirty="0" smtClean="0"/>
              <a:t>借贷系统提供用户注册、认证、发布、查询、充值、提现、结算等功能</a:t>
            </a:r>
            <a:endParaRPr lang="en-US" altLang="zh-CN" dirty="0" smtClean="0"/>
          </a:p>
          <a:p>
            <a:pPr>
              <a:lnSpc>
                <a:spcPct val="200000"/>
              </a:lnSpc>
              <a:buFont typeface="Wingdings" panose="05000000000000000000" pitchFamily="2" charset="2"/>
              <a:buChar char="p"/>
            </a:pPr>
            <a:r>
              <a:rPr lang="en-US" altLang="zh-CN" dirty="0" smtClean="0"/>
              <a:t>P2P</a:t>
            </a:r>
            <a:r>
              <a:rPr lang="zh-CN" altLang="en-US" dirty="0" smtClean="0"/>
              <a:t>借贷系统可以根据用户喜好，定向推送相关项目内容和推荐内容</a:t>
            </a:r>
            <a:endParaRPr lang="en-US" altLang="zh-CN" dirty="0" smtClean="0"/>
          </a:p>
          <a:p>
            <a:pPr>
              <a:lnSpc>
                <a:spcPct val="200000"/>
              </a:lnSpc>
              <a:buFont typeface="Wingdings" panose="05000000000000000000" pitchFamily="2" charset="2"/>
              <a:buChar char="p"/>
            </a:pPr>
            <a:r>
              <a:rPr lang="en-US" altLang="zh-CN" dirty="0" smtClean="0"/>
              <a:t>P2P</a:t>
            </a:r>
            <a:r>
              <a:rPr lang="zh-CN" altLang="en-US" dirty="0" smtClean="0"/>
              <a:t>借贷系统营业收入以成功借款者缴纳的服务费为主</a:t>
            </a:r>
            <a:endParaRPr lang="en-US" altLang="zh-CN" dirty="0" smtClean="0"/>
          </a:p>
          <a:p>
            <a:pPr>
              <a:lnSpc>
                <a:spcPct val="200000"/>
              </a:lnSpc>
              <a:buFont typeface="Wingdings" panose="05000000000000000000" pitchFamily="2" charset="2"/>
              <a:buChar char="p"/>
            </a:pPr>
            <a:r>
              <a:rPr lang="en-US" altLang="zh-CN" dirty="0" smtClean="0"/>
              <a:t>P2P</a:t>
            </a:r>
            <a:r>
              <a:rPr lang="zh-CN" altLang="en-US" dirty="0" smtClean="0"/>
              <a:t>借贷系统必须具备</a:t>
            </a:r>
            <a:r>
              <a:rPr lang="zh-CN" altLang="en-US" dirty="0" smtClean="0">
                <a:solidFill>
                  <a:srgbClr val="FF0000"/>
                </a:solidFill>
              </a:rPr>
              <a:t>产品定价体系</a:t>
            </a:r>
            <a:r>
              <a:rPr lang="zh-CN" altLang="en-US" dirty="0" smtClean="0"/>
              <a:t>、服务结算体系</a:t>
            </a:r>
            <a:endParaRPr lang="en-US" altLang="zh-CN" dirty="0" smtClean="0"/>
          </a:p>
          <a:p>
            <a:pPr>
              <a:lnSpc>
                <a:spcPct val="200000"/>
              </a:lnSpc>
              <a:buFont typeface="Wingdings" panose="05000000000000000000" pitchFamily="2" charset="2"/>
              <a:buChar char="p"/>
            </a:pPr>
            <a:r>
              <a:rPr lang="en-US" altLang="zh-CN" dirty="0" smtClean="0"/>
              <a:t>P2P</a:t>
            </a:r>
            <a:r>
              <a:rPr lang="zh-CN" altLang="en-US" dirty="0" smtClean="0"/>
              <a:t>借贷系统能够接受主流社交网络联名登录，提供统一认证、社区互动功能</a:t>
            </a:r>
            <a:endParaRPr lang="en-US" altLang="zh-CN" dirty="0" smtClean="0"/>
          </a:p>
          <a:p>
            <a:pPr>
              <a:buFont typeface="Wingdings" panose="05000000000000000000" pitchFamily="2" charset="2"/>
              <a:buChar char="Ø"/>
            </a:pPr>
            <a:endParaRPr lang="zh-CN" altLang="en-US" dirty="0"/>
          </a:p>
        </p:txBody>
      </p:sp>
    </p:spTree>
    <p:extLst>
      <p:ext uri="{BB962C8B-B14F-4D97-AF65-F5344CB8AC3E}">
        <p14:creationId xmlns:p14="http://schemas.microsoft.com/office/powerpoint/2010/main" val="238733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业务逻辑流程图</a:t>
            </a:r>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1934102957"/>
              </p:ext>
            </p:extLst>
          </p:nvPr>
        </p:nvGraphicFramePr>
        <p:xfrm>
          <a:off x="1031525" y="1487748"/>
          <a:ext cx="10128950" cy="5095974"/>
        </p:xfrm>
        <a:graphic>
          <a:graphicData uri="http://schemas.openxmlformats.org/presentationml/2006/ole">
            <mc:AlternateContent xmlns:mc="http://schemas.openxmlformats.org/markup-compatibility/2006">
              <mc:Choice xmlns:v="urn:schemas-microsoft-com:vml" Requires="v">
                <p:oleObj spid="_x0000_s1044" name="Visio" r:id="rId5" imgW="6962860" imgH="4124259" progId="Visio.Drawing.15">
                  <p:embed/>
                </p:oleObj>
              </mc:Choice>
              <mc:Fallback>
                <p:oleObj name="Visio" r:id="rId5" imgW="6962860" imgH="4124259" progId="Visio.Drawing.15">
                  <p:embed/>
                  <p:pic>
                    <p:nvPicPr>
                      <p:cNvPr id="0" name=""/>
                      <p:cNvPicPr/>
                      <p:nvPr/>
                    </p:nvPicPr>
                    <p:blipFill>
                      <a:blip r:embed="rId6"/>
                      <a:stretch>
                        <a:fillRect/>
                      </a:stretch>
                    </p:blipFill>
                    <p:spPr>
                      <a:xfrm>
                        <a:off x="1031525" y="1487748"/>
                        <a:ext cx="10128950" cy="5095974"/>
                      </a:xfrm>
                      <a:prstGeom prst="rect">
                        <a:avLst/>
                      </a:prstGeom>
                    </p:spPr>
                  </p:pic>
                </p:oleObj>
              </mc:Fallback>
            </mc:AlternateContent>
          </a:graphicData>
        </a:graphic>
      </p:graphicFrame>
    </p:spTree>
    <p:extLst>
      <p:ext uri="{BB962C8B-B14F-4D97-AF65-F5344CB8AC3E}">
        <p14:creationId xmlns:p14="http://schemas.microsoft.com/office/powerpoint/2010/main" val="41949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网站前台功能</a:t>
            </a:r>
            <a:endParaRPr lang="zh-CN" altLang="en-US" dirty="0"/>
          </a:p>
        </p:txBody>
      </p:sp>
      <p:pic>
        <p:nvPicPr>
          <p:cNvPr id="4" name="图片 3"/>
          <p:cNvPicPr>
            <a:picLocks noChangeAspect="1"/>
          </p:cNvPicPr>
          <p:nvPr/>
        </p:nvPicPr>
        <p:blipFill>
          <a:blip r:embed="rId2"/>
          <a:stretch>
            <a:fillRect/>
          </a:stretch>
        </p:blipFill>
        <p:spPr>
          <a:xfrm>
            <a:off x="296521" y="1232185"/>
            <a:ext cx="11598957" cy="5325778"/>
          </a:xfrm>
          <a:prstGeom prst="rect">
            <a:avLst/>
          </a:prstGeom>
        </p:spPr>
      </p:pic>
    </p:spTree>
    <p:extLst>
      <p:ext uri="{BB962C8B-B14F-4D97-AF65-F5344CB8AC3E}">
        <p14:creationId xmlns:p14="http://schemas.microsoft.com/office/powerpoint/2010/main" val="118811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a:graphicFrameLocks noGrp="1"/>
          </p:cNvGraphicFramePr>
          <p:nvPr>
            <p:extLst>
              <p:ext uri="{D42A27DB-BD31-4B8C-83A1-F6EECF244321}">
                <p14:modId xmlns:p14="http://schemas.microsoft.com/office/powerpoint/2010/main" val="3525126368"/>
              </p:ext>
            </p:extLst>
          </p:nvPr>
        </p:nvGraphicFramePr>
        <p:xfrm>
          <a:off x="502920" y="1021077"/>
          <a:ext cx="10698479" cy="5725218"/>
        </p:xfrm>
        <a:graphic>
          <a:graphicData uri="http://schemas.openxmlformats.org/drawingml/2006/table">
            <a:tbl>
              <a:tblPr firstRow="1" bandRow="1">
                <a:tableStyleId>{5C22544A-7EE6-4342-B048-85BDC9FD1C3A}</a:tableStyleId>
              </a:tblPr>
              <a:tblGrid>
                <a:gridCol w="1948946"/>
                <a:gridCol w="2094082"/>
                <a:gridCol w="6655451"/>
              </a:tblGrid>
              <a:tr h="772108">
                <a:tc>
                  <a:txBody>
                    <a:bodyPr/>
                    <a:lstStyle/>
                    <a:p>
                      <a:pPr algn="l"/>
                      <a:r>
                        <a:rPr lang="zh-CN" altLang="en-US" dirty="0" smtClean="0"/>
                        <a:t>功能栏目</a:t>
                      </a:r>
                      <a:endParaRPr lang="zh-CN" altLang="en-US" dirty="0"/>
                    </a:p>
                  </a:txBody>
                  <a:tcPr anchor="ctr"/>
                </a:tc>
                <a:tc>
                  <a:txBody>
                    <a:bodyPr/>
                    <a:lstStyle/>
                    <a:p>
                      <a:pPr algn="l"/>
                      <a:r>
                        <a:rPr lang="zh-CN" altLang="en-US" dirty="0" smtClean="0"/>
                        <a:t>功能点</a:t>
                      </a:r>
                      <a:endParaRPr lang="zh-CN" altLang="en-US" dirty="0"/>
                    </a:p>
                  </a:txBody>
                  <a:tcPr anchor="ctr"/>
                </a:tc>
                <a:tc>
                  <a:txBody>
                    <a:bodyPr/>
                    <a:lstStyle/>
                    <a:p>
                      <a:pPr algn="l"/>
                      <a:r>
                        <a:rPr lang="zh-CN" altLang="en-US" dirty="0" smtClean="0"/>
                        <a:t>简要概述</a:t>
                      </a:r>
                      <a:endParaRPr lang="zh-CN" altLang="en-US" dirty="0"/>
                    </a:p>
                  </a:txBody>
                  <a:tcPr anchor="ctr"/>
                </a:tc>
              </a:tr>
              <a:tr h="254365">
                <a:tc rowSpan="4">
                  <a:txBody>
                    <a:bodyPr/>
                    <a:lstStyle/>
                    <a:p>
                      <a:pPr marL="0" algn="l" defTabSz="914400" rtl="0" eaLnBrk="1" latinLnBrk="0" hangingPunct="1">
                        <a:lnSpc>
                          <a:spcPct val="150000"/>
                        </a:lnSpc>
                        <a:spcAft>
                          <a:spcPts val="0"/>
                        </a:spcAft>
                      </a:pPr>
                      <a:r>
                        <a:rPr lang="zh-CN" altLang="en-US" sz="1200" kern="100" dirty="0" smtClean="0">
                          <a:effectLst/>
                          <a:latin typeface="+mn-ea"/>
                          <a:ea typeface="+mn-ea"/>
                        </a:rPr>
                        <a:t>我要借款</a:t>
                      </a:r>
                      <a:endParaRPr lang="zh-CN" altLang="en-US" sz="1200" b="0" kern="100" dirty="0">
                        <a:solidFill>
                          <a:srgbClr val="000000"/>
                        </a:solidFill>
                        <a:effectLst/>
                        <a:latin typeface="+mn-ea"/>
                        <a:ea typeface="+mn-ea"/>
                        <a:cs typeface="Times New Roman" panose="02020603050405020304" pitchFamily="18" charset="0"/>
                      </a:endParaRPr>
                    </a:p>
                  </a:txBody>
                  <a:tcPr anchor="ctr" anchorCtr="1"/>
                </a:tc>
                <a:tc>
                  <a:txBody>
                    <a:bodyPr/>
                    <a:lstStyle/>
                    <a:p>
                      <a:pPr algn="l">
                        <a:lnSpc>
                          <a:spcPct val="150000"/>
                        </a:lnSpc>
                        <a:spcAft>
                          <a:spcPts val="0"/>
                        </a:spcAft>
                      </a:pPr>
                      <a:r>
                        <a:rPr lang="zh-CN" altLang="en-US" sz="1100" kern="100" dirty="0" smtClean="0">
                          <a:effectLst/>
                          <a:latin typeface="+mn-ea"/>
                          <a:ea typeface="+mn-ea"/>
                        </a:rPr>
                        <a:t>流程说明</a:t>
                      </a:r>
                      <a:endParaRPr lang="zh-CN" sz="1600" b="0" kern="100" dirty="0">
                        <a:effectLst/>
                        <a:latin typeface="+mn-ea"/>
                        <a:ea typeface="+mn-ea"/>
                        <a:cs typeface="Times New Roman" panose="02020603050405020304" pitchFamily="18" charset="0"/>
                      </a:endParaRPr>
                    </a:p>
                  </a:txBody>
                  <a:tcPr marL="68580" marR="68580" marT="0" marB="0"/>
                </a:tc>
                <a:tc>
                  <a:txBody>
                    <a:bodyPr/>
                    <a:lstStyle/>
                    <a:p>
                      <a:pPr algn="l">
                        <a:lnSpc>
                          <a:spcPct val="150000"/>
                        </a:lnSpc>
                        <a:spcAft>
                          <a:spcPts val="0"/>
                        </a:spcAft>
                      </a:pPr>
                      <a:r>
                        <a:rPr lang="zh-CN" altLang="en-US" sz="1100" kern="100" dirty="0" smtClean="0">
                          <a:effectLst/>
                          <a:latin typeface="+mn-ea"/>
                          <a:ea typeface="+mn-ea"/>
                        </a:rPr>
                        <a:t>借款流程介绍</a:t>
                      </a:r>
                      <a:endParaRPr lang="zh-CN" sz="1600" b="0" kern="100" dirty="0">
                        <a:effectLst/>
                        <a:latin typeface="+mn-ea"/>
                        <a:ea typeface="+mn-ea"/>
                        <a:cs typeface="Times New Roman" panose="02020603050405020304" pitchFamily="18" charset="0"/>
                      </a:endParaRPr>
                    </a:p>
                  </a:txBody>
                  <a:tcPr marL="68580" marR="68580" marT="0" marB="0"/>
                </a:tc>
              </a:tr>
              <a:tr h="254365">
                <a:tc vMerge="1">
                  <a:txBody>
                    <a:bodyPr/>
                    <a:lstStyle/>
                    <a:p>
                      <a:endParaRPr lang="zh-CN" altLang="en-US" dirty="0"/>
                    </a:p>
                  </a:txBody>
                  <a:tcPr/>
                </a:tc>
                <a:tc>
                  <a:txBody>
                    <a:bodyPr/>
                    <a:lstStyle/>
                    <a:p>
                      <a:pPr algn="l">
                        <a:lnSpc>
                          <a:spcPct val="150000"/>
                        </a:lnSpc>
                        <a:spcAft>
                          <a:spcPts val="0"/>
                        </a:spcAft>
                      </a:pPr>
                      <a:r>
                        <a:rPr lang="zh-CN" altLang="en-US" sz="1100" kern="100" dirty="0" smtClean="0">
                          <a:effectLst/>
                          <a:latin typeface="+mn-ea"/>
                          <a:ea typeface="+mn-ea"/>
                        </a:rPr>
                        <a:t>项目发布</a:t>
                      </a:r>
                      <a:endParaRPr lang="zh-CN" sz="1600" b="0" kern="100" dirty="0">
                        <a:effectLst/>
                        <a:latin typeface="+mn-ea"/>
                        <a:ea typeface="+mn-ea"/>
                        <a:cs typeface="Times New Roman" panose="02020603050405020304" pitchFamily="18" charset="0"/>
                      </a:endParaRPr>
                    </a:p>
                  </a:txBody>
                  <a:tcPr marL="68580" marR="68580" marT="0" marB="0"/>
                </a:tc>
                <a:tc>
                  <a:txBody>
                    <a:bodyPr/>
                    <a:lstStyle/>
                    <a:p>
                      <a:pPr algn="l">
                        <a:lnSpc>
                          <a:spcPct val="150000"/>
                        </a:lnSpc>
                        <a:spcAft>
                          <a:spcPts val="0"/>
                        </a:spcAft>
                      </a:pPr>
                      <a:r>
                        <a:rPr lang="zh-CN" altLang="en-US" sz="1100" kern="100" dirty="0" smtClean="0">
                          <a:effectLst/>
                          <a:latin typeface="+mn-ea"/>
                          <a:ea typeface="+mn-ea"/>
                        </a:rPr>
                        <a:t>发布借款标详情</a:t>
                      </a:r>
                      <a:endParaRPr lang="zh-CN" sz="1600" b="0" kern="100" dirty="0">
                        <a:effectLst/>
                        <a:latin typeface="+mn-ea"/>
                        <a:ea typeface="+mn-ea"/>
                        <a:cs typeface="Times New Roman" panose="02020603050405020304" pitchFamily="18" charset="0"/>
                      </a:endParaRPr>
                    </a:p>
                  </a:txBody>
                  <a:tcPr marL="68580" marR="68580" marT="0" marB="0"/>
                </a:tc>
              </a:tr>
              <a:tr h="305238">
                <a:tc vMerge="1">
                  <a:txBody>
                    <a:bodyPr/>
                    <a:lstStyle/>
                    <a:p>
                      <a:endParaRPr lang="zh-CN" altLang="en-US" dirty="0"/>
                    </a:p>
                  </a:txBody>
                  <a:tcPr/>
                </a:tc>
                <a:tc>
                  <a:txBody>
                    <a:bodyPr/>
                    <a:lstStyle/>
                    <a:p>
                      <a:pPr algn="l">
                        <a:lnSpc>
                          <a:spcPct val="150000"/>
                        </a:lnSpc>
                        <a:spcAft>
                          <a:spcPts val="0"/>
                        </a:spcAft>
                      </a:pPr>
                      <a:r>
                        <a:rPr lang="zh-CN" altLang="en-US" sz="1100" kern="100" dirty="0" smtClean="0">
                          <a:effectLst/>
                          <a:latin typeface="+mn-ea"/>
                          <a:ea typeface="+mn-ea"/>
                        </a:rPr>
                        <a:t>项目进度</a:t>
                      </a:r>
                      <a:endParaRPr lang="zh-CN" sz="1600" b="0" kern="100" dirty="0">
                        <a:effectLst/>
                        <a:latin typeface="+mn-ea"/>
                        <a:ea typeface="+mn-ea"/>
                        <a:cs typeface="Times New Roman" panose="02020603050405020304" pitchFamily="18" charset="0"/>
                      </a:endParaRPr>
                    </a:p>
                  </a:txBody>
                  <a:tcPr marL="68580" marR="68580" marT="0" marB="0"/>
                </a:tc>
                <a:tc>
                  <a:txBody>
                    <a:bodyPr/>
                    <a:lstStyle/>
                    <a:p>
                      <a:pPr algn="l">
                        <a:lnSpc>
                          <a:spcPct val="150000"/>
                        </a:lnSpc>
                        <a:spcAft>
                          <a:spcPts val="0"/>
                        </a:spcAft>
                      </a:pPr>
                      <a:r>
                        <a:rPr lang="zh-CN" altLang="en-US" sz="1100" kern="100" dirty="0" smtClean="0">
                          <a:effectLst/>
                          <a:latin typeface="+mn-ea"/>
                          <a:ea typeface="+mn-ea"/>
                        </a:rPr>
                        <a:t>审核中、通过审核、未通过审核三个状态</a:t>
                      </a:r>
                      <a:endParaRPr lang="zh-CN" sz="1100" b="0" kern="100" dirty="0">
                        <a:effectLst/>
                        <a:latin typeface="+mn-ea"/>
                        <a:ea typeface="+mn-ea"/>
                        <a:cs typeface="Times New Roman" panose="02020603050405020304" pitchFamily="18" charset="0"/>
                      </a:endParaRPr>
                    </a:p>
                  </a:txBody>
                  <a:tcPr marL="68580" marR="68580" marT="0" marB="0"/>
                </a:tc>
              </a:tr>
              <a:tr h="254365">
                <a:tc vMerge="1">
                  <a:txBody>
                    <a:bodyPr/>
                    <a:lstStyle/>
                    <a:p>
                      <a:endParaRPr lang="zh-CN" altLang="en-US" dirty="0"/>
                    </a:p>
                  </a:txBody>
                  <a:tcPr/>
                </a:tc>
                <a:tc>
                  <a:txBody>
                    <a:bodyPr/>
                    <a:lstStyle/>
                    <a:p>
                      <a:pPr algn="l">
                        <a:lnSpc>
                          <a:spcPct val="150000"/>
                        </a:lnSpc>
                        <a:spcAft>
                          <a:spcPts val="0"/>
                        </a:spcAft>
                      </a:pPr>
                      <a:r>
                        <a:rPr lang="zh-CN" altLang="en-US" sz="1100" kern="100" dirty="0" smtClean="0">
                          <a:effectLst/>
                          <a:latin typeface="+mn-ea"/>
                          <a:ea typeface="+mn-ea"/>
                        </a:rPr>
                        <a:t>利息计算</a:t>
                      </a:r>
                      <a:endParaRPr lang="zh-CN" sz="1600" b="0" kern="100" dirty="0">
                        <a:effectLst/>
                        <a:latin typeface="+mn-ea"/>
                        <a:ea typeface="+mn-ea"/>
                        <a:cs typeface="Times New Roman" panose="02020603050405020304" pitchFamily="18" charset="0"/>
                      </a:endParaRPr>
                    </a:p>
                  </a:txBody>
                  <a:tcPr marL="68580" marR="68580" marT="0" marB="0"/>
                </a:tc>
                <a:tc>
                  <a:txBody>
                    <a:bodyPr/>
                    <a:lstStyle/>
                    <a:p>
                      <a:pPr algn="l">
                        <a:lnSpc>
                          <a:spcPct val="150000"/>
                        </a:lnSpc>
                        <a:spcAft>
                          <a:spcPts val="0"/>
                        </a:spcAft>
                      </a:pPr>
                      <a:r>
                        <a:rPr lang="zh-CN" altLang="en-US" sz="1100" kern="100" dirty="0" smtClean="0">
                          <a:effectLst/>
                          <a:latin typeface="+mn-ea"/>
                          <a:ea typeface="+mn-ea"/>
                        </a:rPr>
                        <a:t>计算借款利息</a:t>
                      </a:r>
                      <a:endParaRPr lang="zh-CN" sz="1600" b="0" kern="100" dirty="0">
                        <a:effectLst/>
                        <a:latin typeface="+mn-ea"/>
                        <a:ea typeface="+mn-ea"/>
                        <a:cs typeface="Times New Roman" panose="02020603050405020304" pitchFamily="18" charset="0"/>
                      </a:endParaRPr>
                    </a:p>
                  </a:txBody>
                  <a:tcPr marL="68580" marR="68580" marT="0" marB="0"/>
                </a:tc>
              </a:tr>
              <a:tr h="278081">
                <a:tc rowSpan="3">
                  <a:txBody>
                    <a:bodyPr/>
                    <a:lstStyle/>
                    <a:p>
                      <a:pPr algn="l"/>
                      <a:r>
                        <a:rPr lang="zh-CN" altLang="en-US" sz="1400" dirty="0" smtClean="0">
                          <a:latin typeface="+mn-ea"/>
                          <a:ea typeface="+mn-ea"/>
                        </a:rPr>
                        <a:t>我要投资</a:t>
                      </a:r>
                      <a:endParaRPr lang="zh-CN" altLang="en-US" sz="1400" dirty="0">
                        <a:latin typeface="+mn-ea"/>
                        <a:ea typeface="+mn-ea"/>
                      </a:endParaRPr>
                    </a:p>
                  </a:txBody>
                  <a:tcPr anchor="ctr" anchorCtr="1"/>
                </a:tc>
                <a:tc>
                  <a:txBody>
                    <a:bodyPr/>
                    <a:lstStyle/>
                    <a:p>
                      <a:pPr algn="l">
                        <a:lnSpc>
                          <a:spcPct val="150000"/>
                        </a:lnSpc>
                        <a:spcAft>
                          <a:spcPts val="0"/>
                        </a:spcAft>
                      </a:pPr>
                      <a:r>
                        <a:rPr lang="zh-CN" altLang="en-US" sz="1100" kern="100" dirty="0" smtClean="0">
                          <a:effectLst/>
                          <a:latin typeface="+mn-ea"/>
                          <a:ea typeface="+mn-ea"/>
                        </a:rPr>
                        <a:t>项目类型说明</a:t>
                      </a:r>
                      <a:endParaRPr lang="zh-CN" sz="1600" b="0" kern="100" dirty="0">
                        <a:effectLst/>
                        <a:latin typeface="+mn-ea"/>
                        <a:ea typeface="+mn-ea"/>
                        <a:cs typeface="Times New Roman" panose="02020603050405020304" pitchFamily="18" charset="0"/>
                      </a:endParaRPr>
                    </a:p>
                  </a:txBody>
                  <a:tcPr marL="68580" marR="68580" marT="0" marB="0"/>
                </a:tc>
                <a:tc>
                  <a:txBody>
                    <a:bodyPr/>
                    <a:lstStyle/>
                    <a:p>
                      <a:pPr algn="l"/>
                      <a:r>
                        <a:rPr lang="zh-CN" altLang="en-US" sz="1100" dirty="0" smtClean="0">
                          <a:latin typeface="+mn-ea"/>
                          <a:ea typeface="+mn-ea"/>
                        </a:rPr>
                        <a:t>借款标的类型</a:t>
                      </a:r>
                      <a:endParaRPr lang="zh-CN" altLang="en-US" sz="1100" dirty="0">
                        <a:latin typeface="+mn-ea"/>
                        <a:ea typeface="+mn-ea"/>
                      </a:endParaRPr>
                    </a:p>
                  </a:txBody>
                  <a:tcPr marL="68580" marR="68580" marT="0" marB="0"/>
                </a:tc>
              </a:tr>
              <a:tr h="298437">
                <a:tc vMerge="1">
                  <a:txBody>
                    <a:bodyPr/>
                    <a:lstStyle/>
                    <a:p>
                      <a:endParaRPr lang="zh-CN" altLang="en-US" dirty="0"/>
                    </a:p>
                  </a:txBody>
                  <a:tcPr/>
                </a:tc>
                <a:tc>
                  <a:txBody>
                    <a:bodyPr/>
                    <a:lstStyle/>
                    <a:p>
                      <a:pPr algn="l"/>
                      <a:r>
                        <a:rPr lang="zh-CN" altLang="en-US" sz="1100" dirty="0" smtClean="0">
                          <a:latin typeface="+mn-ea"/>
                          <a:ea typeface="+mn-ea"/>
                        </a:rPr>
                        <a:t>项目列表</a:t>
                      </a:r>
                      <a:endParaRPr lang="zh-CN" altLang="en-US" sz="1100" dirty="0">
                        <a:latin typeface="+mn-ea"/>
                        <a:ea typeface="+mn-ea"/>
                      </a:endParaRPr>
                    </a:p>
                  </a:txBody>
                  <a:tcPr/>
                </a:tc>
                <a:tc>
                  <a:txBody>
                    <a:bodyPr/>
                    <a:lstStyle/>
                    <a:p>
                      <a:pPr algn="l"/>
                      <a:r>
                        <a:rPr lang="zh-CN" altLang="en-US" sz="1100" dirty="0" smtClean="0">
                          <a:latin typeface="+mn-ea"/>
                          <a:ea typeface="+mn-ea"/>
                        </a:rPr>
                        <a:t>借款标列表（分为个人借款标列表和企业借款标列表）</a:t>
                      </a:r>
                      <a:endParaRPr lang="zh-CN" altLang="en-US" sz="1100" dirty="0">
                        <a:latin typeface="+mn-ea"/>
                        <a:ea typeface="+mn-ea"/>
                      </a:endParaRPr>
                    </a:p>
                  </a:txBody>
                  <a:tcPr/>
                </a:tc>
              </a:tr>
              <a:tr h="298437">
                <a:tc vMerge="1">
                  <a:txBody>
                    <a:bodyPr/>
                    <a:lstStyle/>
                    <a:p>
                      <a:endParaRPr lang="zh-CN" altLang="en-US" dirty="0"/>
                    </a:p>
                  </a:txBody>
                  <a:tcPr/>
                </a:tc>
                <a:tc>
                  <a:txBody>
                    <a:bodyPr/>
                    <a:lstStyle/>
                    <a:p>
                      <a:pPr algn="l"/>
                      <a:r>
                        <a:rPr lang="zh-CN" altLang="en-US" sz="1100" dirty="0" smtClean="0">
                          <a:latin typeface="+mn-ea"/>
                          <a:ea typeface="+mn-ea"/>
                        </a:rPr>
                        <a:t>成功案例</a:t>
                      </a:r>
                      <a:endParaRPr lang="zh-CN" altLang="en-US" sz="1100" dirty="0">
                        <a:latin typeface="+mn-ea"/>
                        <a:ea typeface="+mn-ea"/>
                      </a:endParaRPr>
                    </a:p>
                  </a:txBody>
                  <a:tcPr/>
                </a:tc>
                <a:tc>
                  <a:txBody>
                    <a:bodyPr/>
                    <a:lstStyle/>
                    <a:p>
                      <a:pPr algn="l"/>
                      <a:r>
                        <a:rPr lang="zh-CN" altLang="en-US" sz="1100" dirty="0" smtClean="0">
                          <a:latin typeface="+mn-ea"/>
                          <a:ea typeface="+mn-ea"/>
                        </a:rPr>
                        <a:t>成功案例</a:t>
                      </a:r>
                      <a:endParaRPr lang="zh-CN" altLang="en-US" sz="1100" dirty="0">
                        <a:latin typeface="+mn-ea"/>
                        <a:ea typeface="+mn-ea"/>
                      </a:endParaRPr>
                    </a:p>
                  </a:txBody>
                  <a:tcPr/>
                </a:tc>
              </a:tr>
              <a:tr h="298437">
                <a:tc rowSpan="6">
                  <a:txBody>
                    <a:bodyPr/>
                    <a:lstStyle/>
                    <a:p>
                      <a:pPr algn="l"/>
                      <a:r>
                        <a:rPr lang="zh-CN" altLang="en-US" sz="1400" dirty="0" smtClean="0">
                          <a:latin typeface="+mn-ea"/>
                          <a:ea typeface="+mn-ea"/>
                        </a:rPr>
                        <a:t>我的账户</a:t>
                      </a:r>
                      <a:endParaRPr lang="zh-CN" altLang="en-US" sz="1400" dirty="0">
                        <a:latin typeface="+mn-ea"/>
                        <a:ea typeface="+mn-ea"/>
                      </a:endParaRPr>
                    </a:p>
                  </a:txBody>
                  <a:tcPr anchor="ctr" anchorCtr="1"/>
                </a:tc>
                <a:tc>
                  <a:txBody>
                    <a:bodyPr/>
                    <a:lstStyle/>
                    <a:p>
                      <a:pPr algn="l"/>
                      <a:r>
                        <a:rPr lang="zh-CN" altLang="en-US" sz="1100" dirty="0" smtClean="0">
                          <a:latin typeface="+mn-ea"/>
                          <a:ea typeface="+mn-ea"/>
                        </a:rPr>
                        <a:t>基本信息</a:t>
                      </a:r>
                      <a:endParaRPr lang="zh-CN" altLang="en-US" sz="1100" dirty="0">
                        <a:latin typeface="+mn-ea"/>
                        <a:ea typeface="+mn-ea"/>
                      </a:endParaRPr>
                    </a:p>
                  </a:txBody>
                  <a:tcPr/>
                </a:tc>
                <a:tc>
                  <a:txBody>
                    <a:bodyPr/>
                    <a:lstStyle/>
                    <a:p>
                      <a:pPr algn="l"/>
                      <a:r>
                        <a:rPr lang="zh-CN" altLang="en-US" sz="1100" dirty="0" smtClean="0">
                          <a:latin typeface="+mn-ea"/>
                          <a:ea typeface="+mn-ea"/>
                        </a:rPr>
                        <a:t>用户的基本信息</a:t>
                      </a:r>
                      <a:endParaRPr lang="zh-CN" altLang="en-US" sz="1100" dirty="0">
                        <a:latin typeface="+mn-ea"/>
                        <a:ea typeface="+mn-ea"/>
                      </a:endParaRPr>
                    </a:p>
                  </a:txBody>
                  <a:tcPr/>
                </a:tc>
              </a:tr>
              <a:tr h="298437">
                <a:tc vMerge="1">
                  <a:txBody>
                    <a:bodyPr/>
                    <a:lstStyle/>
                    <a:p>
                      <a:endParaRPr lang="zh-CN" altLang="en-US" sz="1100" dirty="0"/>
                    </a:p>
                  </a:txBody>
                  <a:tcPr anchor="ctr" anchorCtr="1"/>
                </a:tc>
                <a:tc>
                  <a:txBody>
                    <a:bodyPr/>
                    <a:lstStyle/>
                    <a:p>
                      <a:pPr algn="l"/>
                      <a:r>
                        <a:rPr lang="zh-CN" altLang="en-US" sz="1100" dirty="0" smtClean="0">
                          <a:latin typeface="+mn-ea"/>
                          <a:ea typeface="+mn-ea"/>
                        </a:rPr>
                        <a:t>账户信息</a:t>
                      </a:r>
                      <a:endParaRPr lang="zh-CN" altLang="en-US" sz="1100" dirty="0">
                        <a:latin typeface="+mn-ea"/>
                        <a:ea typeface="+mn-ea"/>
                      </a:endParaRPr>
                    </a:p>
                  </a:txBody>
                  <a:tcPr/>
                </a:tc>
                <a:tc>
                  <a:txBody>
                    <a:bodyPr/>
                    <a:lstStyle/>
                    <a:p>
                      <a:pPr algn="l"/>
                      <a:r>
                        <a:rPr lang="zh-CN" altLang="en-US" sz="1100" dirty="0" smtClean="0">
                          <a:latin typeface="+mn-ea"/>
                          <a:ea typeface="+mn-ea"/>
                        </a:rPr>
                        <a:t>账户信息</a:t>
                      </a:r>
                      <a:endParaRPr lang="zh-CN" altLang="en-US" sz="1100" dirty="0">
                        <a:latin typeface="+mn-ea"/>
                        <a:ea typeface="+mn-ea"/>
                      </a:endParaRPr>
                    </a:p>
                  </a:txBody>
                  <a:tcPr/>
                </a:tc>
              </a:tr>
              <a:tr h="298437">
                <a:tc vMerge="1">
                  <a:txBody>
                    <a:bodyPr/>
                    <a:lstStyle/>
                    <a:p>
                      <a:endParaRPr lang="zh-CN" altLang="en-US" sz="1100" dirty="0"/>
                    </a:p>
                  </a:txBody>
                  <a:tcPr anchor="ctr" anchorCtr="1"/>
                </a:tc>
                <a:tc>
                  <a:txBody>
                    <a:bodyPr/>
                    <a:lstStyle/>
                    <a:p>
                      <a:pPr algn="l"/>
                      <a:r>
                        <a:rPr lang="zh-CN" altLang="en-US" sz="1100" dirty="0" smtClean="0">
                          <a:latin typeface="+mn-ea"/>
                          <a:ea typeface="+mn-ea"/>
                        </a:rPr>
                        <a:t>资金情况</a:t>
                      </a:r>
                      <a:endParaRPr lang="zh-CN" altLang="en-US" sz="1100" dirty="0">
                        <a:latin typeface="+mn-ea"/>
                        <a:ea typeface="+mn-ea"/>
                      </a:endParaRPr>
                    </a:p>
                  </a:txBody>
                  <a:tcPr/>
                </a:tc>
                <a:tc>
                  <a:txBody>
                    <a:bodyPr/>
                    <a:lstStyle/>
                    <a:p>
                      <a:pPr algn="l"/>
                      <a:r>
                        <a:rPr lang="zh-CN" altLang="en-US" sz="1100" dirty="0" smtClean="0">
                          <a:latin typeface="+mn-ea"/>
                          <a:ea typeface="+mn-ea"/>
                        </a:rPr>
                        <a:t>充值、提现、资金情况</a:t>
                      </a:r>
                      <a:endParaRPr lang="zh-CN" altLang="en-US" sz="1100" dirty="0">
                        <a:latin typeface="+mn-ea"/>
                        <a:ea typeface="+mn-ea"/>
                      </a:endParaRPr>
                    </a:p>
                  </a:txBody>
                  <a:tcPr/>
                </a:tc>
              </a:tr>
              <a:tr h="298437">
                <a:tc vMerge="1">
                  <a:txBody>
                    <a:bodyPr/>
                    <a:lstStyle/>
                    <a:p>
                      <a:endParaRPr lang="zh-CN" altLang="en-US" sz="1100" dirty="0"/>
                    </a:p>
                  </a:txBody>
                  <a:tcPr anchor="ctr" anchorCtr="1"/>
                </a:tc>
                <a:tc>
                  <a:txBody>
                    <a:bodyPr/>
                    <a:lstStyle/>
                    <a:p>
                      <a:pPr algn="l"/>
                      <a:r>
                        <a:rPr lang="zh-CN" altLang="en-US" sz="1100" dirty="0" smtClean="0">
                          <a:latin typeface="+mn-ea"/>
                          <a:ea typeface="+mn-ea"/>
                        </a:rPr>
                        <a:t>借出</a:t>
                      </a:r>
                      <a:r>
                        <a:rPr lang="en-US" altLang="zh-CN" sz="1100" dirty="0" smtClean="0">
                          <a:latin typeface="+mn-ea"/>
                          <a:ea typeface="+mn-ea"/>
                        </a:rPr>
                        <a:t>/</a:t>
                      </a:r>
                      <a:r>
                        <a:rPr lang="zh-CN" altLang="en-US" sz="1100" dirty="0" smtClean="0">
                          <a:latin typeface="+mn-ea"/>
                          <a:ea typeface="+mn-ea"/>
                        </a:rPr>
                        <a:t>借入情况</a:t>
                      </a:r>
                      <a:endParaRPr lang="zh-CN" altLang="en-US" sz="1100" dirty="0">
                        <a:latin typeface="+mn-ea"/>
                        <a:ea typeface="+mn-ea"/>
                      </a:endParaRPr>
                    </a:p>
                  </a:txBody>
                  <a:tcPr/>
                </a:tc>
                <a:tc>
                  <a:txBody>
                    <a:bodyPr/>
                    <a:lstStyle/>
                    <a:p>
                      <a:pPr algn="l"/>
                      <a:r>
                        <a:rPr lang="zh-CN" altLang="en-US" sz="1100" dirty="0" smtClean="0">
                          <a:latin typeface="+mn-ea"/>
                          <a:ea typeface="+mn-ea"/>
                        </a:rPr>
                        <a:t>借出</a:t>
                      </a:r>
                      <a:r>
                        <a:rPr lang="en-US" altLang="zh-CN" sz="1100" dirty="0" smtClean="0">
                          <a:latin typeface="+mn-ea"/>
                          <a:ea typeface="+mn-ea"/>
                        </a:rPr>
                        <a:t>/</a:t>
                      </a:r>
                      <a:r>
                        <a:rPr lang="zh-CN" altLang="en-US" sz="1100" dirty="0" smtClean="0">
                          <a:latin typeface="+mn-ea"/>
                          <a:ea typeface="+mn-ea"/>
                        </a:rPr>
                        <a:t>借入记录</a:t>
                      </a:r>
                      <a:endParaRPr lang="zh-CN" altLang="en-US" sz="1100" dirty="0">
                        <a:latin typeface="+mn-ea"/>
                        <a:ea typeface="+mn-ea"/>
                      </a:endParaRPr>
                    </a:p>
                  </a:txBody>
                  <a:tcPr/>
                </a:tc>
              </a:tr>
              <a:tr h="298437">
                <a:tc vMerge="1">
                  <a:txBody>
                    <a:bodyPr/>
                    <a:lstStyle/>
                    <a:p>
                      <a:endParaRPr lang="zh-CN" altLang="en-US" sz="1100" dirty="0"/>
                    </a:p>
                  </a:txBody>
                  <a:tcPr anchor="ctr" anchorCtr="1"/>
                </a:tc>
                <a:tc>
                  <a:txBody>
                    <a:bodyPr/>
                    <a:lstStyle/>
                    <a:p>
                      <a:pPr algn="l"/>
                      <a:r>
                        <a:rPr lang="zh-CN" altLang="en-US" sz="1100" dirty="0" smtClean="0">
                          <a:latin typeface="+mn-ea"/>
                          <a:ea typeface="+mn-ea"/>
                        </a:rPr>
                        <a:t>关注列表</a:t>
                      </a:r>
                      <a:endParaRPr lang="zh-CN" altLang="en-US" sz="1100" dirty="0">
                        <a:latin typeface="+mn-ea"/>
                        <a:ea typeface="+mn-ea"/>
                      </a:endParaRPr>
                    </a:p>
                  </a:txBody>
                  <a:tcPr/>
                </a:tc>
                <a:tc>
                  <a:txBody>
                    <a:bodyPr/>
                    <a:lstStyle/>
                    <a:p>
                      <a:pPr algn="l"/>
                      <a:r>
                        <a:rPr lang="zh-CN" altLang="en-US" sz="1100" dirty="0" smtClean="0">
                          <a:latin typeface="+mn-ea"/>
                          <a:ea typeface="+mn-ea"/>
                        </a:rPr>
                        <a:t>关注列表</a:t>
                      </a:r>
                      <a:endParaRPr lang="zh-CN" altLang="en-US" sz="1100" dirty="0">
                        <a:latin typeface="+mn-ea"/>
                        <a:ea typeface="+mn-ea"/>
                      </a:endParaRPr>
                    </a:p>
                  </a:txBody>
                  <a:tcPr/>
                </a:tc>
              </a:tr>
              <a:tr h="298437">
                <a:tc vMerge="1">
                  <a:txBody>
                    <a:bodyPr/>
                    <a:lstStyle/>
                    <a:p>
                      <a:endParaRPr lang="zh-CN" altLang="en-US" sz="1100" dirty="0"/>
                    </a:p>
                  </a:txBody>
                  <a:tcPr anchor="ctr" anchorCtr="1"/>
                </a:tc>
                <a:tc>
                  <a:txBody>
                    <a:bodyPr/>
                    <a:lstStyle/>
                    <a:p>
                      <a:pPr algn="l"/>
                      <a:r>
                        <a:rPr lang="zh-CN" altLang="en-US" sz="1100" dirty="0" smtClean="0">
                          <a:latin typeface="+mn-ea"/>
                          <a:ea typeface="+mn-ea"/>
                        </a:rPr>
                        <a:t>推广活动</a:t>
                      </a:r>
                      <a:endParaRPr lang="zh-CN" altLang="en-US" sz="1100" dirty="0">
                        <a:latin typeface="+mn-ea"/>
                        <a:ea typeface="+mn-ea"/>
                      </a:endParaRPr>
                    </a:p>
                  </a:txBody>
                  <a:tcPr/>
                </a:tc>
                <a:tc>
                  <a:txBody>
                    <a:bodyPr/>
                    <a:lstStyle/>
                    <a:p>
                      <a:pPr algn="l"/>
                      <a:r>
                        <a:rPr lang="zh-CN" altLang="en-US" sz="1100" dirty="0" smtClean="0">
                          <a:latin typeface="+mn-ea"/>
                          <a:ea typeface="+mn-ea"/>
                        </a:rPr>
                        <a:t>平台推广活动</a:t>
                      </a:r>
                      <a:endParaRPr lang="zh-CN" altLang="en-US" sz="1100" dirty="0">
                        <a:latin typeface="+mn-ea"/>
                        <a:ea typeface="+mn-ea"/>
                      </a:endParaRPr>
                    </a:p>
                  </a:txBody>
                  <a:tcPr/>
                </a:tc>
              </a:tr>
              <a:tr h="298437">
                <a:tc>
                  <a:txBody>
                    <a:bodyPr/>
                    <a:lstStyle/>
                    <a:p>
                      <a:pPr algn="l"/>
                      <a:r>
                        <a:rPr lang="zh-CN" altLang="en-US" sz="1400" dirty="0" smtClean="0">
                          <a:latin typeface="+mn-ea"/>
                          <a:ea typeface="+mn-ea"/>
                        </a:rPr>
                        <a:t>关于</a:t>
                      </a:r>
                      <a:endParaRPr lang="zh-CN" altLang="en-US" sz="1400" dirty="0">
                        <a:latin typeface="+mn-ea"/>
                        <a:ea typeface="+mn-ea"/>
                      </a:endParaRPr>
                    </a:p>
                  </a:txBody>
                  <a:tcPr anchor="ctr" anchorCtr="1"/>
                </a:tc>
                <a:tc>
                  <a:txBody>
                    <a:bodyPr/>
                    <a:lstStyle/>
                    <a:p>
                      <a:pPr algn="l"/>
                      <a:r>
                        <a:rPr lang="zh-CN" altLang="en-US" sz="1100" dirty="0" smtClean="0">
                          <a:latin typeface="+mn-ea"/>
                          <a:ea typeface="+mn-ea"/>
                        </a:rPr>
                        <a:t>关于一捷贷</a:t>
                      </a:r>
                      <a:endParaRPr lang="zh-CN" altLang="en-US" sz="1100" dirty="0">
                        <a:latin typeface="+mn-ea"/>
                        <a:ea typeface="+mn-ea"/>
                      </a:endParaRPr>
                    </a:p>
                  </a:txBody>
                  <a:tcPr/>
                </a:tc>
                <a:tc>
                  <a:txBody>
                    <a:bodyPr/>
                    <a:lstStyle/>
                    <a:p>
                      <a:pPr algn="l"/>
                      <a:r>
                        <a:rPr lang="zh-CN" altLang="en-US" sz="1100" dirty="0" smtClean="0">
                          <a:latin typeface="+mn-ea"/>
                          <a:ea typeface="+mn-ea"/>
                        </a:rPr>
                        <a:t>平台概述</a:t>
                      </a:r>
                      <a:endParaRPr lang="zh-CN" altLang="en-US" sz="1100" dirty="0">
                        <a:latin typeface="+mn-ea"/>
                        <a:ea typeface="+mn-ea"/>
                      </a:endParaRPr>
                    </a:p>
                  </a:txBody>
                  <a:tcPr/>
                </a:tc>
              </a:tr>
              <a:tr h="298437">
                <a:tc>
                  <a:txBody>
                    <a:bodyPr/>
                    <a:lstStyle/>
                    <a:p>
                      <a:pPr algn="l"/>
                      <a:r>
                        <a:rPr lang="zh-CN" altLang="en-US" sz="1400" dirty="0" smtClean="0">
                          <a:latin typeface="+mn-ea"/>
                          <a:ea typeface="+mn-ea"/>
                        </a:rPr>
                        <a:t>登录</a:t>
                      </a:r>
                      <a:endParaRPr lang="zh-CN" altLang="en-US" sz="1400" dirty="0">
                        <a:latin typeface="+mn-ea"/>
                        <a:ea typeface="+mn-ea"/>
                      </a:endParaRPr>
                    </a:p>
                  </a:txBody>
                  <a:tcPr anchor="ctr" anchorCtr="1"/>
                </a:tc>
                <a:tc>
                  <a:txBody>
                    <a:bodyPr/>
                    <a:lstStyle/>
                    <a:p>
                      <a:pPr algn="l"/>
                      <a:r>
                        <a:rPr lang="zh-CN" altLang="en-US" sz="1100" dirty="0" smtClean="0">
                          <a:latin typeface="+mn-ea"/>
                          <a:ea typeface="+mn-ea"/>
                        </a:rPr>
                        <a:t>登录</a:t>
                      </a:r>
                      <a:endParaRPr lang="zh-CN" altLang="en-US" sz="1100" dirty="0">
                        <a:latin typeface="+mn-ea"/>
                        <a:ea typeface="+mn-ea"/>
                      </a:endParaRPr>
                    </a:p>
                  </a:txBody>
                  <a:tcPr/>
                </a:tc>
                <a:tc>
                  <a:txBody>
                    <a:bodyPr/>
                    <a:lstStyle/>
                    <a:p>
                      <a:pPr algn="l"/>
                      <a:r>
                        <a:rPr lang="zh-CN" altLang="en-US" sz="1100" dirty="0" smtClean="0">
                          <a:latin typeface="+mn-ea"/>
                          <a:ea typeface="+mn-ea"/>
                        </a:rPr>
                        <a:t>用户登录</a:t>
                      </a:r>
                      <a:endParaRPr lang="zh-CN" altLang="en-US" sz="1100" dirty="0">
                        <a:latin typeface="+mn-ea"/>
                        <a:ea typeface="+mn-ea"/>
                      </a:endParaRPr>
                    </a:p>
                  </a:txBody>
                  <a:tcPr/>
                </a:tc>
              </a:tr>
              <a:tr h="298437">
                <a:tc>
                  <a:txBody>
                    <a:bodyPr/>
                    <a:lstStyle/>
                    <a:p>
                      <a:pPr algn="l"/>
                      <a:r>
                        <a:rPr lang="zh-CN" altLang="en-US" sz="1400" dirty="0" smtClean="0">
                          <a:latin typeface="+mn-ea"/>
                          <a:ea typeface="+mn-ea"/>
                        </a:rPr>
                        <a:t>注册</a:t>
                      </a:r>
                      <a:endParaRPr lang="zh-CN" altLang="en-US" sz="1400" dirty="0">
                        <a:latin typeface="+mn-ea"/>
                        <a:ea typeface="+mn-ea"/>
                      </a:endParaRPr>
                    </a:p>
                  </a:txBody>
                  <a:tcPr anchor="ctr" anchorCtr="1"/>
                </a:tc>
                <a:tc>
                  <a:txBody>
                    <a:bodyPr/>
                    <a:lstStyle/>
                    <a:p>
                      <a:pPr algn="l"/>
                      <a:r>
                        <a:rPr lang="zh-CN" altLang="en-US" sz="1100" dirty="0" smtClean="0">
                          <a:latin typeface="+mn-ea"/>
                          <a:ea typeface="+mn-ea"/>
                        </a:rPr>
                        <a:t>注册</a:t>
                      </a:r>
                      <a:endParaRPr lang="zh-CN" altLang="en-US" sz="1100" dirty="0">
                        <a:latin typeface="+mn-ea"/>
                        <a:ea typeface="+mn-ea"/>
                      </a:endParaRPr>
                    </a:p>
                  </a:txBody>
                  <a:tcPr/>
                </a:tc>
                <a:tc>
                  <a:txBody>
                    <a:bodyPr/>
                    <a:lstStyle/>
                    <a:p>
                      <a:pPr algn="l"/>
                      <a:r>
                        <a:rPr lang="zh-CN" altLang="en-US" sz="1100" dirty="0" smtClean="0">
                          <a:latin typeface="+mn-ea"/>
                          <a:ea typeface="+mn-ea"/>
                        </a:rPr>
                        <a:t>用户注册</a:t>
                      </a:r>
                      <a:endParaRPr lang="zh-CN" altLang="en-US" sz="1100" dirty="0">
                        <a:latin typeface="+mn-ea"/>
                        <a:ea typeface="+mn-ea"/>
                      </a:endParaRPr>
                    </a:p>
                  </a:txBody>
                  <a:tcPr/>
                </a:tc>
              </a:tr>
              <a:tr h="298437">
                <a:tc>
                  <a:txBody>
                    <a:bodyPr/>
                    <a:lstStyle/>
                    <a:p>
                      <a:pPr algn="l"/>
                      <a:r>
                        <a:rPr lang="zh-CN" altLang="en-US" sz="1400" dirty="0" smtClean="0">
                          <a:latin typeface="+mn-ea"/>
                          <a:ea typeface="+mn-ea"/>
                        </a:rPr>
                        <a:t>在线客服</a:t>
                      </a:r>
                      <a:endParaRPr lang="zh-CN" altLang="en-US" sz="1400" dirty="0">
                        <a:latin typeface="+mn-ea"/>
                        <a:ea typeface="+mn-ea"/>
                      </a:endParaRPr>
                    </a:p>
                  </a:txBody>
                  <a:tcPr anchor="ctr" anchorCtr="1"/>
                </a:tc>
                <a:tc>
                  <a:txBody>
                    <a:bodyPr/>
                    <a:lstStyle/>
                    <a:p>
                      <a:pPr algn="l"/>
                      <a:r>
                        <a:rPr lang="zh-CN" altLang="en-US" sz="1100" dirty="0" smtClean="0">
                          <a:latin typeface="+mn-ea"/>
                          <a:ea typeface="+mn-ea"/>
                        </a:rPr>
                        <a:t>在线客服</a:t>
                      </a:r>
                      <a:endParaRPr lang="zh-CN" altLang="en-US" sz="1100" dirty="0">
                        <a:latin typeface="+mn-ea"/>
                        <a:ea typeface="+mn-ea"/>
                      </a:endParaRPr>
                    </a:p>
                  </a:txBody>
                  <a:tcPr/>
                </a:tc>
                <a:tc>
                  <a:txBody>
                    <a:bodyPr/>
                    <a:lstStyle/>
                    <a:p>
                      <a:pPr algn="l"/>
                      <a:r>
                        <a:rPr lang="zh-CN" altLang="en-US" sz="1100" dirty="0" smtClean="0">
                          <a:latin typeface="+mn-ea"/>
                          <a:ea typeface="+mn-ea"/>
                        </a:rPr>
                        <a:t>在线客服</a:t>
                      </a:r>
                      <a:endParaRPr lang="zh-CN" altLang="en-US" sz="1100" dirty="0">
                        <a:latin typeface="+mn-ea"/>
                        <a:ea typeface="+mn-ea"/>
                      </a:endParaRPr>
                    </a:p>
                  </a:txBody>
                  <a:tcPr/>
                </a:tc>
              </a:tr>
            </a:tbl>
          </a:graphicData>
        </a:graphic>
      </p:graphicFrame>
      <p:sp>
        <p:nvSpPr>
          <p:cNvPr id="2" name="标题 1"/>
          <p:cNvSpPr>
            <a:spLocks noGrp="1"/>
          </p:cNvSpPr>
          <p:nvPr>
            <p:ph type="title"/>
          </p:nvPr>
        </p:nvSpPr>
        <p:spPr/>
        <p:txBody>
          <a:bodyPr/>
          <a:lstStyle/>
          <a:p>
            <a:r>
              <a:rPr lang="zh-CN" altLang="en-US" dirty="0" smtClean="0"/>
              <a:t>功能列表（前台）</a:t>
            </a:r>
            <a:endParaRPr lang="zh-CN" altLang="en-US" dirty="0"/>
          </a:p>
        </p:txBody>
      </p:sp>
    </p:spTree>
    <p:extLst>
      <p:ext uri="{BB962C8B-B14F-4D97-AF65-F5344CB8AC3E}">
        <p14:creationId xmlns:p14="http://schemas.microsoft.com/office/powerpoint/2010/main" val="170285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功能列表（后台）</a:t>
            </a:r>
          </a:p>
        </p:txBody>
      </p:sp>
      <p:graphicFrame>
        <p:nvGraphicFramePr>
          <p:cNvPr id="4" name="表格 3"/>
          <p:cNvGraphicFramePr>
            <a:graphicFrameLocks noGrp="1"/>
          </p:cNvGraphicFramePr>
          <p:nvPr>
            <p:extLst>
              <p:ext uri="{D42A27DB-BD31-4B8C-83A1-F6EECF244321}">
                <p14:modId xmlns:p14="http://schemas.microsoft.com/office/powerpoint/2010/main" val="3498504185"/>
              </p:ext>
            </p:extLst>
          </p:nvPr>
        </p:nvGraphicFramePr>
        <p:xfrm>
          <a:off x="416560" y="958646"/>
          <a:ext cx="11104881" cy="6583680"/>
        </p:xfrm>
        <a:graphic>
          <a:graphicData uri="http://schemas.openxmlformats.org/drawingml/2006/table">
            <a:tbl>
              <a:tblPr firstRow="1" bandRow="1">
                <a:tableStyleId>{5C22544A-7EE6-4342-B048-85BDC9FD1C3A}</a:tableStyleId>
              </a:tblPr>
              <a:tblGrid>
                <a:gridCol w="3701627"/>
                <a:gridCol w="1855893"/>
                <a:gridCol w="5547361"/>
              </a:tblGrid>
              <a:tr h="332038">
                <a:tc>
                  <a:txBody>
                    <a:bodyPr/>
                    <a:lstStyle/>
                    <a:p>
                      <a:r>
                        <a:rPr lang="zh-CN" altLang="en-US" dirty="0" smtClean="0"/>
                        <a:t>功能栏目</a:t>
                      </a:r>
                      <a:endParaRPr lang="zh-CN" altLang="en-US" dirty="0"/>
                    </a:p>
                  </a:txBody>
                  <a:tcPr/>
                </a:tc>
                <a:tc>
                  <a:txBody>
                    <a:bodyPr/>
                    <a:lstStyle/>
                    <a:p>
                      <a:r>
                        <a:rPr lang="zh-CN" altLang="en-US" dirty="0" smtClean="0"/>
                        <a:t>功能点</a:t>
                      </a:r>
                      <a:endParaRPr lang="zh-CN" altLang="en-US" dirty="0"/>
                    </a:p>
                  </a:txBody>
                  <a:tcPr/>
                </a:tc>
                <a:tc>
                  <a:txBody>
                    <a:bodyPr/>
                    <a:lstStyle/>
                    <a:p>
                      <a:r>
                        <a:rPr lang="zh-CN" altLang="en-US" dirty="0" smtClean="0"/>
                        <a:t>简要概述</a:t>
                      </a:r>
                      <a:endParaRPr lang="zh-CN" altLang="en-US" dirty="0"/>
                    </a:p>
                  </a:txBody>
                  <a:tcPr/>
                </a:tc>
              </a:tr>
              <a:tr h="231972">
                <a:tc rowSpan="3">
                  <a:txBody>
                    <a:bodyPr/>
                    <a:lstStyle/>
                    <a:p>
                      <a:r>
                        <a:rPr lang="zh-CN" altLang="en-US" sz="1400" dirty="0" smtClean="0"/>
                        <a:t>审核管理</a:t>
                      </a:r>
                      <a:endParaRPr lang="zh-CN" altLang="en-US" sz="1400" dirty="0"/>
                    </a:p>
                  </a:txBody>
                  <a:tcPr anchor="ctr" anchorCtr="1"/>
                </a:tc>
                <a:tc>
                  <a:txBody>
                    <a:bodyPr/>
                    <a:lstStyle/>
                    <a:p>
                      <a:r>
                        <a:rPr lang="zh-CN" altLang="en-US" sz="1100" dirty="0" smtClean="0"/>
                        <a:t>基本信息审核</a:t>
                      </a:r>
                      <a:endParaRPr lang="zh-CN" altLang="en-US" sz="1100" dirty="0"/>
                    </a:p>
                  </a:txBody>
                  <a:tcPr/>
                </a:tc>
                <a:tc>
                  <a:txBody>
                    <a:bodyPr/>
                    <a:lstStyle/>
                    <a:p>
                      <a:r>
                        <a:rPr lang="zh-CN" altLang="en-US" sz="1100" dirty="0" smtClean="0"/>
                        <a:t>基础资料审核</a:t>
                      </a:r>
                      <a:endParaRPr lang="zh-CN" altLang="en-US" sz="1100" dirty="0"/>
                    </a:p>
                  </a:txBody>
                  <a:tcPr/>
                </a:tc>
              </a:tr>
              <a:tr h="231972">
                <a:tc vMerge="1">
                  <a:txBody>
                    <a:bodyPr/>
                    <a:lstStyle/>
                    <a:p>
                      <a:endParaRPr lang="zh-CN" altLang="en-US" sz="1100" dirty="0"/>
                    </a:p>
                  </a:txBody>
                  <a:tcPr/>
                </a:tc>
                <a:tc>
                  <a:txBody>
                    <a:bodyPr/>
                    <a:lstStyle/>
                    <a:p>
                      <a:r>
                        <a:rPr lang="zh-CN" altLang="en-US" sz="1100" dirty="0" smtClean="0"/>
                        <a:t>认证资料审核</a:t>
                      </a:r>
                      <a:endParaRPr lang="zh-CN" altLang="en-US" sz="1100" dirty="0"/>
                    </a:p>
                  </a:txBody>
                  <a:tcPr/>
                </a:tc>
                <a:tc>
                  <a:txBody>
                    <a:bodyPr/>
                    <a:lstStyle/>
                    <a:p>
                      <a:r>
                        <a:rPr lang="zh-CN" altLang="en-US" sz="1100" dirty="0" smtClean="0"/>
                        <a:t>认证资料审核</a:t>
                      </a:r>
                      <a:endParaRPr lang="zh-CN" altLang="en-US" sz="1100" dirty="0"/>
                    </a:p>
                  </a:txBody>
                  <a:tcPr/>
                </a:tc>
              </a:tr>
              <a:tr h="231972">
                <a:tc vMerge="1">
                  <a:txBody>
                    <a:bodyPr/>
                    <a:lstStyle/>
                    <a:p>
                      <a:endParaRPr lang="zh-CN" altLang="en-US" sz="1100" dirty="0"/>
                    </a:p>
                  </a:txBody>
                  <a:tcPr/>
                </a:tc>
                <a:tc>
                  <a:txBody>
                    <a:bodyPr/>
                    <a:lstStyle/>
                    <a:p>
                      <a:r>
                        <a:rPr lang="zh-CN" altLang="en-US" sz="1100" dirty="0" smtClean="0"/>
                        <a:t>资料统计</a:t>
                      </a:r>
                      <a:endParaRPr lang="zh-CN" altLang="en-US" sz="1100" dirty="0"/>
                    </a:p>
                  </a:txBody>
                  <a:tcPr/>
                </a:tc>
                <a:tc>
                  <a:txBody>
                    <a:bodyPr/>
                    <a:lstStyle/>
                    <a:p>
                      <a:r>
                        <a:rPr lang="zh-CN" altLang="en-US" sz="1100" dirty="0" smtClean="0"/>
                        <a:t>用户提供资料统计，信用等级评定</a:t>
                      </a:r>
                      <a:endParaRPr lang="zh-CN" altLang="en-US" sz="1100" dirty="0"/>
                    </a:p>
                  </a:txBody>
                  <a:tcPr/>
                </a:tc>
              </a:tr>
              <a:tr h="231972">
                <a:tc rowSpan="4">
                  <a:txBody>
                    <a:bodyPr/>
                    <a:lstStyle/>
                    <a:p>
                      <a:r>
                        <a:rPr lang="zh-CN" altLang="en-US" sz="1400" dirty="0" smtClean="0"/>
                        <a:t>借款管理</a:t>
                      </a:r>
                      <a:endParaRPr lang="zh-CN" altLang="en-US" sz="1400" dirty="0"/>
                    </a:p>
                  </a:txBody>
                  <a:tcPr anchor="ctr" anchorCtr="1"/>
                </a:tc>
                <a:tc>
                  <a:txBody>
                    <a:bodyPr/>
                    <a:lstStyle/>
                    <a:p>
                      <a:r>
                        <a:rPr lang="zh-CN" altLang="en-US" sz="1100" dirty="0" smtClean="0"/>
                        <a:t>初审中的借款</a:t>
                      </a:r>
                      <a:endParaRPr lang="zh-CN" altLang="en-US" sz="1100" dirty="0"/>
                    </a:p>
                  </a:txBody>
                  <a:tcPr/>
                </a:tc>
                <a:tc>
                  <a:txBody>
                    <a:bodyPr/>
                    <a:lstStyle/>
                    <a:p>
                      <a:r>
                        <a:rPr lang="zh-CN" altLang="en-US" sz="1100" dirty="0" smtClean="0"/>
                        <a:t>借款人刚发布的借款标</a:t>
                      </a:r>
                      <a:endParaRPr lang="zh-CN" altLang="en-US" sz="1100" dirty="0"/>
                    </a:p>
                  </a:txBody>
                  <a:tcPr/>
                </a:tc>
              </a:tr>
              <a:tr h="231972">
                <a:tc vMerge="1">
                  <a:txBody>
                    <a:bodyPr/>
                    <a:lstStyle/>
                    <a:p>
                      <a:endParaRPr lang="zh-CN" altLang="en-US" sz="1100" dirty="0"/>
                    </a:p>
                  </a:txBody>
                  <a:tcPr/>
                </a:tc>
                <a:tc>
                  <a:txBody>
                    <a:bodyPr/>
                    <a:lstStyle/>
                    <a:p>
                      <a:r>
                        <a:rPr lang="zh-CN" altLang="en-US" sz="1100" dirty="0" smtClean="0"/>
                        <a:t>满标管理</a:t>
                      </a:r>
                      <a:endParaRPr lang="zh-CN" altLang="en-US" sz="1100" dirty="0"/>
                    </a:p>
                  </a:txBody>
                  <a:tcPr/>
                </a:tc>
                <a:tc>
                  <a:txBody>
                    <a:bodyPr/>
                    <a:lstStyle/>
                    <a:p>
                      <a:r>
                        <a:rPr lang="zh-CN" altLang="en-US" sz="1100" dirty="0" smtClean="0"/>
                        <a:t>满标对账户的管理（转账、提现、服务费等）</a:t>
                      </a:r>
                      <a:endParaRPr lang="zh-CN" altLang="en-US" sz="1100" dirty="0"/>
                    </a:p>
                  </a:txBody>
                  <a:tcPr/>
                </a:tc>
              </a:tr>
              <a:tr h="231972">
                <a:tc vMerge="1">
                  <a:txBody>
                    <a:bodyPr/>
                    <a:lstStyle/>
                    <a:p>
                      <a:endParaRPr lang="zh-CN" altLang="en-US" sz="1100" dirty="0"/>
                    </a:p>
                  </a:txBody>
                  <a:tcPr/>
                </a:tc>
                <a:tc>
                  <a:txBody>
                    <a:bodyPr/>
                    <a:lstStyle/>
                    <a:p>
                      <a:r>
                        <a:rPr lang="zh-CN" altLang="en-US" sz="1100" dirty="0" smtClean="0"/>
                        <a:t>流标管理</a:t>
                      </a:r>
                      <a:endParaRPr lang="zh-CN" altLang="en-US" sz="1100" dirty="0"/>
                    </a:p>
                  </a:txBody>
                  <a:tcPr/>
                </a:tc>
                <a:tc>
                  <a:txBody>
                    <a:bodyPr/>
                    <a:lstStyle/>
                    <a:p>
                      <a:r>
                        <a:rPr lang="zh-CN" altLang="en-US" sz="1100" dirty="0" smtClean="0"/>
                        <a:t>对流标的分析，反馈给借款人</a:t>
                      </a:r>
                      <a:endParaRPr lang="zh-CN" altLang="en-US" sz="1100" dirty="0"/>
                    </a:p>
                  </a:txBody>
                  <a:tcPr/>
                </a:tc>
              </a:tr>
              <a:tr h="231972">
                <a:tc vMerge="1">
                  <a:txBody>
                    <a:bodyPr/>
                    <a:lstStyle/>
                    <a:p>
                      <a:endParaRPr lang="zh-CN" altLang="en-US" sz="1100" dirty="0"/>
                    </a:p>
                  </a:txBody>
                  <a:tcPr/>
                </a:tc>
                <a:tc>
                  <a:txBody>
                    <a:bodyPr/>
                    <a:lstStyle/>
                    <a:p>
                      <a:r>
                        <a:rPr lang="zh-CN" altLang="en-US" sz="1100" dirty="0" smtClean="0"/>
                        <a:t>所有借款</a:t>
                      </a:r>
                      <a:endParaRPr lang="zh-CN" altLang="en-US" sz="1100" dirty="0"/>
                    </a:p>
                  </a:txBody>
                  <a:tcPr/>
                </a:tc>
                <a:tc>
                  <a:txBody>
                    <a:bodyPr/>
                    <a:lstStyle/>
                    <a:p>
                      <a:r>
                        <a:rPr lang="zh-CN" altLang="en-US" sz="1100" dirty="0" smtClean="0"/>
                        <a:t>借款列表管理</a:t>
                      </a:r>
                      <a:endParaRPr lang="zh-CN" altLang="en-US" sz="1100" dirty="0"/>
                    </a:p>
                  </a:txBody>
                  <a:tcPr/>
                </a:tc>
              </a:tr>
              <a:tr h="231972">
                <a:tc rowSpan="3">
                  <a:txBody>
                    <a:bodyPr/>
                    <a:lstStyle/>
                    <a:p>
                      <a:r>
                        <a:rPr lang="zh-CN" altLang="en-US" sz="1400" dirty="0" smtClean="0"/>
                        <a:t>贷后管理</a:t>
                      </a:r>
                      <a:endParaRPr lang="zh-CN" altLang="en-US" sz="1400" dirty="0"/>
                    </a:p>
                  </a:txBody>
                  <a:tcPr anchor="ctr" anchorCtr="1"/>
                </a:tc>
                <a:tc>
                  <a:txBody>
                    <a:bodyPr/>
                    <a:lstStyle/>
                    <a:p>
                      <a:r>
                        <a:rPr lang="zh-CN" altLang="en-US" sz="1100" dirty="0" smtClean="0"/>
                        <a:t>待收款</a:t>
                      </a:r>
                      <a:endParaRPr lang="zh-CN" altLang="en-US" sz="1100" dirty="0"/>
                    </a:p>
                  </a:txBody>
                  <a:tcPr/>
                </a:tc>
                <a:tc>
                  <a:txBody>
                    <a:bodyPr/>
                    <a:lstStyle/>
                    <a:p>
                      <a:r>
                        <a:rPr lang="zh-CN" altLang="en-US" sz="1100" dirty="0" smtClean="0"/>
                        <a:t>待收款列表</a:t>
                      </a:r>
                      <a:endParaRPr lang="zh-CN" altLang="en-US" sz="1100" dirty="0"/>
                    </a:p>
                  </a:txBody>
                  <a:tcPr/>
                </a:tc>
              </a:tr>
              <a:tr h="231972">
                <a:tc vMerge="1">
                  <a:txBody>
                    <a:bodyPr/>
                    <a:lstStyle/>
                    <a:p>
                      <a:endParaRPr lang="zh-CN" altLang="en-US" sz="1100" dirty="0"/>
                    </a:p>
                  </a:txBody>
                  <a:tcPr/>
                </a:tc>
                <a:tc>
                  <a:txBody>
                    <a:bodyPr/>
                    <a:lstStyle/>
                    <a:p>
                      <a:r>
                        <a:rPr lang="zh-CN" altLang="en-US" sz="1100" dirty="0" smtClean="0"/>
                        <a:t>逾期的还款</a:t>
                      </a:r>
                      <a:endParaRPr lang="zh-CN" altLang="en-US" sz="1100" dirty="0"/>
                    </a:p>
                  </a:txBody>
                  <a:tcPr/>
                </a:tc>
                <a:tc>
                  <a:txBody>
                    <a:bodyPr/>
                    <a:lstStyle/>
                    <a:p>
                      <a:r>
                        <a:rPr lang="zh-CN" altLang="en-US" sz="1100" dirty="0" smtClean="0"/>
                        <a:t>已经逾期还款的列表</a:t>
                      </a:r>
                      <a:endParaRPr lang="zh-CN" altLang="en-US" sz="1100" dirty="0"/>
                    </a:p>
                  </a:txBody>
                  <a:tcPr/>
                </a:tc>
              </a:tr>
              <a:tr h="231972">
                <a:tc vMerge="1">
                  <a:txBody>
                    <a:bodyPr/>
                    <a:lstStyle/>
                    <a:p>
                      <a:endParaRPr lang="zh-CN" altLang="en-US" sz="1100" dirty="0"/>
                    </a:p>
                  </a:txBody>
                  <a:tcPr/>
                </a:tc>
                <a:tc>
                  <a:txBody>
                    <a:bodyPr/>
                    <a:lstStyle/>
                    <a:p>
                      <a:r>
                        <a:rPr lang="zh-CN" altLang="en-US" sz="1100" dirty="0" smtClean="0"/>
                        <a:t>已还款</a:t>
                      </a:r>
                      <a:endParaRPr lang="zh-CN" altLang="en-US" sz="1100" dirty="0"/>
                    </a:p>
                  </a:txBody>
                  <a:tcPr/>
                </a:tc>
                <a:tc>
                  <a:txBody>
                    <a:bodyPr/>
                    <a:lstStyle/>
                    <a:p>
                      <a:r>
                        <a:rPr lang="zh-CN" altLang="en-US" sz="1100" dirty="0" smtClean="0"/>
                        <a:t>已全部的还款列表</a:t>
                      </a:r>
                      <a:endParaRPr lang="zh-CN" altLang="en-US" sz="1100" dirty="0"/>
                    </a:p>
                  </a:txBody>
                  <a:tcPr/>
                </a:tc>
              </a:tr>
              <a:tr h="231972">
                <a:tc rowSpan="3">
                  <a:txBody>
                    <a:bodyPr/>
                    <a:lstStyle/>
                    <a:p>
                      <a:r>
                        <a:rPr lang="zh-CN" altLang="en-US" sz="1400" dirty="0" smtClean="0"/>
                        <a:t>系统管理</a:t>
                      </a:r>
                      <a:endParaRPr lang="zh-CN" altLang="en-US" sz="1400" dirty="0"/>
                    </a:p>
                  </a:txBody>
                  <a:tcPr anchor="ctr" anchorCtr="1"/>
                </a:tc>
                <a:tc>
                  <a:txBody>
                    <a:bodyPr/>
                    <a:lstStyle/>
                    <a:p>
                      <a:r>
                        <a:rPr lang="zh-CN" altLang="en-US" sz="1100" dirty="0" smtClean="0"/>
                        <a:t>邮件、短信设置</a:t>
                      </a:r>
                      <a:endParaRPr lang="zh-CN" altLang="en-US" sz="1100" dirty="0"/>
                    </a:p>
                  </a:txBody>
                  <a:tcPr/>
                </a:tc>
                <a:tc>
                  <a:txBody>
                    <a:bodyPr/>
                    <a:lstStyle/>
                    <a:p>
                      <a:r>
                        <a:rPr lang="zh-CN" altLang="en-US" sz="1100" dirty="0" smtClean="0"/>
                        <a:t>设置邮件、短信</a:t>
                      </a:r>
                      <a:endParaRPr lang="zh-CN" altLang="en-US" sz="1100" dirty="0"/>
                    </a:p>
                  </a:txBody>
                  <a:tcPr/>
                </a:tc>
              </a:tr>
              <a:tr h="231972">
                <a:tc vMerge="1">
                  <a:txBody>
                    <a:bodyPr/>
                    <a:lstStyle/>
                    <a:p>
                      <a:endParaRPr lang="zh-CN" altLang="en-US" sz="1100" dirty="0"/>
                    </a:p>
                  </a:txBody>
                  <a:tcPr/>
                </a:tc>
                <a:tc>
                  <a:txBody>
                    <a:bodyPr/>
                    <a:lstStyle/>
                    <a:p>
                      <a:r>
                        <a:rPr lang="zh-CN" altLang="en-US" sz="1100" dirty="0" smtClean="0"/>
                        <a:t>常量设置</a:t>
                      </a:r>
                      <a:endParaRPr lang="zh-CN" altLang="en-US" sz="1100" dirty="0"/>
                    </a:p>
                  </a:txBody>
                  <a:tcPr/>
                </a:tc>
                <a:tc>
                  <a:txBody>
                    <a:bodyPr/>
                    <a:lstStyle/>
                    <a:p>
                      <a:r>
                        <a:rPr lang="zh-CN" altLang="en-US" sz="1100" dirty="0" smtClean="0"/>
                        <a:t>常量设置</a:t>
                      </a:r>
                      <a:endParaRPr lang="zh-CN" altLang="en-US" sz="1100" dirty="0"/>
                    </a:p>
                  </a:txBody>
                  <a:tcPr/>
                </a:tc>
              </a:tr>
              <a:tr h="231972">
                <a:tc vMerge="1">
                  <a:txBody>
                    <a:bodyPr/>
                    <a:lstStyle/>
                    <a:p>
                      <a:endParaRPr lang="zh-CN" altLang="en-US" sz="1100" dirty="0"/>
                    </a:p>
                  </a:txBody>
                  <a:tcPr/>
                </a:tc>
                <a:tc>
                  <a:txBody>
                    <a:bodyPr/>
                    <a:lstStyle/>
                    <a:p>
                      <a:r>
                        <a:rPr lang="zh-CN" altLang="en-US" sz="1100" dirty="0" smtClean="0"/>
                        <a:t>产品推广设置</a:t>
                      </a:r>
                      <a:endParaRPr lang="zh-CN" altLang="en-US" sz="1100" dirty="0"/>
                    </a:p>
                  </a:txBody>
                  <a:tcPr/>
                </a:tc>
                <a:tc>
                  <a:txBody>
                    <a:bodyPr/>
                    <a:lstStyle/>
                    <a:p>
                      <a:r>
                        <a:rPr lang="zh-CN" altLang="en-US" sz="1100" dirty="0" smtClean="0"/>
                        <a:t>推广产品的增删处理</a:t>
                      </a:r>
                      <a:endParaRPr lang="zh-CN" altLang="en-US" sz="1100" dirty="0"/>
                    </a:p>
                  </a:txBody>
                  <a:tcPr/>
                </a:tc>
              </a:tr>
              <a:tr h="231972">
                <a:tc rowSpan="4">
                  <a:txBody>
                    <a:bodyPr/>
                    <a:lstStyle/>
                    <a:p>
                      <a:r>
                        <a:rPr lang="zh-CN" altLang="en-US" sz="1400" dirty="0" smtClean="0"/>
                        <a:t>宣传管理</a:t>
                      </a:r>
                      <a:endParaRPr lang="zh-CN" altLang="en-US" sz="1400" dirty="0"/>
                    </a:p>
                  </a:txBody>
                  <a:tcPr anchor="ctr" anchorCtr="1"/>
                </a:tc>
                <a:tc>
                  <a:txBody>
                    <a:bodyPr/>
                    <a:lstStyle/>
                    <a:p>
                      <a:r>
                        <a:rPr lang="zh-CN" altLang="en-US" sz="1100" dirty="0" smtClean="0"/>
                        <a:t>公告管理</a:t>
                      </a:r>
                      <a:endParaRPr lang="zh-CN" altLang="en-US" sz="1100" dirty="0"/>
                    </a:p>
                  </a:txBody>
                  <a:tcPr/>
                </a:tc>
                <a:tc>
                  <a:txBody>
                    <a:bodyPr/>
                    <a:lstStyle/>
                    <a:p>
                      <a:r>
                        <a:rPr lang="zh-CN" altLang="en-US" sz="1100" dirty="0" smtClean="0"/>
                        <a:t>公告的增删</a:t>
                      </a:r>
                      <a:endParaRPr lang="zh-CN" altLang="en-US" sz="1100" dirty="0"/>
                    </a:p>
                  </a:txBody>
                  <a:tcPr/>
                </a:tc>
              </a:tr>
              <a:tr h="231972">
                <a:tc vMerge="1">
                  <a:txBody>
                    <a:bodyPr/>
                    <a:lstStyle/>
                    <a:p>
                      <a:endParaRPr lang="zh-CN" altLang="en-US" sz="1100" dirty="0"/>
                    </a:p>
                  </a:txBody>
                  <a:tcPr/>
                </a:tc>
                <a:tc>
                  <a:txBody>
                    <a:bodyPr/>
                    <a:lstStyle/>
                    <a:p>
                      <a:r>
                        <a:rPr lang="zh-CN" altLang="en-US" sz="1100" dirty="0" smtClean="0"/>
                        <a:t>团队介绍</a:t>
                      </a:r>
                      <a:endParaRPr lang="zh-CN" altLang="en-US" sz="1100" dirty="0"/>
                    </a:p>
                  </a:txBody>
                  <a:tcPr/>
                </a:tc>
                <a:tc>
                  <a:txBody>
                    <a:bodyPr/>
                    <a:lstStyle/>
                    <a:p>
                      <a:r>
                        <a:rPr lang="zh-CN" altLang="en-US" sz="1100" dirty="0" smtClean="0"/>
                        <a:t>团队的增删</a:t>
                      </a:r>
                      <a:endParaRPr lang="zh-CN" altLang="en-US" sz="1100" dirty="0"/>
                    </a:p>
                  </a:txBody>
                  <a:tcPr/>
                </a:tc>
              </a:tr>
              <a:tr h="231972">
                <a:tc vMerge="1">
                  <a:txBody>
                    <a:bodyPr/>
                    <a:lstStyle/>
                    <a:p>
                      <a:endParaRPr lang="zh-CN" altLang="en-US" sz="1100" dirty="0"/>
                    </a:p>
                  </a:txBody>
                  <a:tcPr/>
                </a:tc>
                <a:tc>
                  <a:txBody>
                    <a:bodyPr/>
                    <a:lstStyle/>
                    <a:p>
                      <a:r>
                        <a:rPr lang="zh-CN" altLang="en-US" sz="1100" dirty="0" smtClean="0"/>
                        <a:t>成功故事</a:t>
                      </a:r>
                      <a:endParaRPr lang="zh-CN" altLang="en-US" sz="1100" dirty="0"/>
                    </a:p>
                  </a:txBody>
                  <a:tcPr/>
                </a:tc>
                <a:tc>
                  <a:txBody>
                    <a:bodyPr/>
                    <a:lstStyle/>
                    <a:p>
                      <a:r>
                        <a:rPr lang="zh-CN" altLang="en-US" sz="1100" dirty="0" smtClean="0"/>
                        <a:t>成功故事的增删编辑</a:t>
                      </a:r>
                      <a:endParaRPr lang="zh-CN" altLang="en-US" sz="1100" dirty="0"/>
                    </a:p>
                  </a:txBody>
                  <a:tcPr/>
                </a:tc>
              </a:tr>
              <a:tr h="231972">
                <a:tc vMerge="1">
                  <a:txBody>
                    <a:bodyPr/>
                    <a:lstStyle/>
                    <a:p>
                      <a:endParaRPr lang="zh-CN" altLang="en-US" sz="1100" dirty="0"/>
                    </a:p>
                  </a:txBody>
                  <a:tcPr/>
                </a:tc>
                <a:tc>
                  <a:txBody>
                    <a:bodyPr/>
                    <a:lstStyle/>
                    <a:p>
                      <a:r>
                        <a:rPr lang="zh-CN" altLang="en-US" sz="1100" dirty="0" smtClean="0"/>
                        <a:t>帮助中心</a:t>
                      </a:r>
                      <a:endParaRPr lang="zh-CN" altLang="en-US" sz="1100" dirty="0"/>
                    </a:p>
                  </a:txBody>
                  <a:tcPr/>
                </a:tc>
                <a:tc>
                  <a:txBody>
                    <a:bodyPr/>
                    <a:lstStyle/>
                    <a:p>
                      <a:r>
                        <a:rPr lang="zh-CN" altLang="en-US" sz="1100" dirty="0" smtClean="0"/>
                        <a:t>提供帮助资料</a:t>
                      </a:r>
                      <a:endParaRPr lang="zh-CN" altLang="en-US" sz="1100" dirty="0"/>
                    </a:p>
                  </a:txBody>
                  <a:tcPr/>
                </a:tc>
              </a:tr>
              <a:tr h="231972">
                <a:tc rowSpan="2">
                  <a:txBody>
                    <a:bodyPr/>
                    <a:lstStyle/>
                    <a:p>
                      <a:r>
                        <a:rPr lang="zh-CN" altLang="en-US" sz="1400" dirty="0" smtClean="0"/>
                        <a:t>用户管理</a:t>
                      </a:r>
                      <a:endParaRPr lang="zh-CN" altLang="en-US" sz="1400" dirty="0"/>
                    </a:p>
                  </a:txBody>
                  <a:tcPr anchor="ctr" anchorCtr="1"/>
                </a:tc>
                <a:tc>
                  <a:txBody>
                    <a:bodyPr/>
                    <a:lstStyle/>
                    <a:p>
                      <a:r>
                        <a:rPr lang="zh-CN" altLang="en-US" sz="1100" dirty="0" smtClean="0"/>
                        <a:t>基本信息管理</a:t>
                      </a:r>
                      <a:endParaRPr lang="zh-CN" altLang="en-US" sz="1100" dirty="0"/>
                    </a:p>
                  </a:txBody>
                  <a:tcPr/>
                </a:tc>
                <a:tc>
                  <a:txBody>
                    <a:bodyPr/>
                    <a:lstStyle/>
                    <a:p>
                      <a:r>
                        <a:rPr lang="zh-CN" altLang="en-US" sz="1100" dirty="0" smtClean="0"/>
                        <a:t>用户的基础信息管理</a:t>
                      </a:r>
                      <a:endParaRPr lang="zh-CN" altLang="en-US" sz="1100" dirty="0"/>
                    </a:p>
                  </a:txBody>
                  <a:tcPr/>
                </a:tc>
              </a:tr>
              <a:tr h="231972">
                <a:tc vMerge="1">
                  <a:txBody>
                    <a:bodyPr/>
                    <a:lstStyle/>
                    <a:p>
                      <a:endParaRPr lang="zh-CN" altLang="en-US" sz="1100" dirty="0"/>
                    </a:p>
                  </a:txBody>
                  <a:tcPr/>
                </a:tc>
                <a:tc>
                  <a:txBody>
                    <a:bodyPr/>
                    <a:lstStyle/>
                    <a:p>
                      <a:r>
                        <a:rPr lang="zh-CN" altLang="en-US" sz="1100" dirty="0" smtClean="0"/>
                        <a:t>锁定用户管理</a:t>
                      </a:r>
                      <a:endParaRPr lang="zh-CN" altLang="en-US" sz="1100" dirty="0"/>
                    </a:p>
                  </a:txBody>
                  <a:tcPr/>
                </a:tc>
                <a:tc>
                  <a:txBody>
                    <a:bodyPr/>
                    <a:lstStyle/>
                    <a:p>
                      <a:r>
                        <a:rPr lang="zh-CN" altLang="en-US" sz="1100" dirty="0" smtClean="0"/>
                        <a:t>对用户的锁定和开启</a:t>
                      </a:r>
                      <a:endParaRPr lang="zh-CN" altLang="en-US" sz="1100" dirty="0"/>
                    </a:p>
                  </a:txBody>
                  <a:tcPr/>
                </a:tc>
              </a:tr>
              <a:tr h="231972">
                <a:tc rowSpan="5">
                  <a:txBody>
                    <a:bodyPr/>
                    <a:lstStyle/>
                    <a:p>
                      <a:r>
                        <a:rPr lang="zh-CN" altLang="en-US" sz="1400" dirty="0" smtClean="0"/>
                        <a:t>财务管理</a:t>
                      </a:r>
                      <a:endParaRPr lang="zh-CN" altLang="en-US" sz="1400" dirty="0"/>
                    </a:p>
                  </a:txBody>
                  <a:tcPr anchor="ctr" anchorCtr="1"/>
                </a:tc>
                <a:tc>
                  <a:txBody>
                    <a:bodyPr/>
                    <a:lstStyle/>
                    <a:p>
                      <a:r>
                        <a:rPr lang="zh-CN" altLang="en-US" sz="1100" dirty="0" smtClean="0"/>
                        <a:t>充值提现审核</a:t>
                      </a:r>
                      <a:endParaRPr lang="zh-CN" altLang="en-US" sz="1100" dirty="0"/>
                    </a:p>
                  </a:txBody>
                  <a:tcPr/>
                </a:tc>
                <a:tc>
                  <a:txBody>
                    <a:bodyPr/>
                    <a:lstStyle/>
                    <a:p>
                      <a:r>
                        <a:rPr lang="zh-CN" altLang="en-US" sz="1100" dirty="0" smtClean="0"/>
                        <a:t>满标后对资金管理</a:t>
                      </a:r>
                      <a:endParaRPr lang="zh-CN" altLang="en-US" sz="1100" dirty="0"/>
                    </a:p>
                  </a:txBody>
                  <a:tcPr/>
                </a:tc>
              </a:tr>
              <a:tr h="231972">
                <a:tc vMerge="1">
                  <a:txBody>
                    <a:bodyPr/>
                    <a:lstStyle/>
                    <a:p>
                      <a:endParaRPr lang="zh-CN" altLang="en-US" sz="1100" dirty="0"/>
                    </a:p>
                  </a:txBody>
                  <a:tcPr/>
                </a:tc>
                <a:tc>
                  <a:txBody>
                    <a:bodyPr/>
                    <a:lstStyle/>
                    <a:p>
                      <a:r>
                        <a:rPr lang="zh-CN" altLang="en-US" sz="1100" dirty="0" smtClean="0"/>
                        <a:t>银行卡管理</a:t>
                      </a:r>
                      <a:endParaRPr lang="zh-CN" altLang="en-US" sz="1100" dirty="0"/>
                    </a:p>
                  </a:txBody>
                  <a:tcPr/>
                </a:tc>
                <a:tc>
                  <a:txBody>
                    <a:bodyPr/>
                    <a:lstStyle/>
                    <a:p>
                      <a:r>
                        <a:rPr lang="zh-CN" altLang="en-US" sz="1100" dirty="0" smtClean="0"/>
                        <a:t>银行卡的管理</a:t>
                      </a:r>
                      <a:endParaRPr lang="zh-CN" altLang="en-US" sz="1100" dirty="0"/>
                    </a:p>
                  </a:txBody>
                  <a:tcPr/>
                </a:tc>
              </a:tr>
              <a:tr h="231972">
                <a:tc vMerge="1">
                  <a:txBody>
                    <a:bodyPr/>
                    <a:lstStyle/>
                    <a:p>
                      <a:endParaRPr lang="zh-CN" altLang="en-US" sz="1100" dirty="0"/>
                    </a:p>
                  </a:txBody>
                  <a:tcPr/>
                </a:tc>
                <a:tc>
                  <a:txBody>
                    <a:bodyPr/>
                    <a:lstStyle/>
                    <a:p>
                      <a:r>
                        <a:rPr lang="zh-CN" altLang="en-US" sz="1100" dirty="0" smtClean="0"/>
                        <a:t>用户资金管理</a:t>
                      </a:r>
                      <a:endParaRPr lang="zh-CN" altLang="en-US" sz="1100" dirty="0"/>
                    </a:p>
                  </a:txBody>
                  <a:tcPr/>
                </a:tc>
                <a:tc>
                  <a:txBody>
                    <a:bodyPr/>
                    <a:lstStyle/>
                    <a:p>
                      <a:r>
                        <a:rPr lang="zh-CN" altLang="en-US" sz="1100" dirty="0" smtClean="0"/>
                        <a:t>用户的账户管理</a:t>
                      </a:r>
                      <a:endParaRPr lang="zh-CN" altLang="en-US" sz="1100" dirty="0"/>
                    </a:p>
                  </a:txBody>
                  <a:tcPr/>
                </a:tc>
              </a:tr>
              <a:tr h="231972">
                <a:tc vMerge="1">
                  <a:txBody>
                    <a:bodyPr/>
                    <a:lstStyle/>
                    <a:p>
                      <a:endParaRPr lang="zh-CN" altLang="en-US" sz="1100" dirty="0"/>
                    </a:p>
                  </a:txBody>
                  <a:tcPr/>
                </a:tc>
                <a:tc>
                  <a:txBody>
                    <a:bodyPr/>
                    <a:lstStyle/>
                    <a:p>
                      <a:r>
                        <a:rPr lang="zh-CN" altLang="en-US" sz="1100" dirty="0" smtClean="0"/>
                        <a:t>充值记录</a:t>
                      </a:r>
                      <a:endParaRPr lang="zh-CN" altLang="en-US" sz="1100" dirty="0"/>
                    </a:p>
                  </a:txBody>
                  <a:tcPr/>
                </a:tc>
                <a:tc>
                  <a:txBody>
                    <a:bodyPr/>
                    <a:lstStyle/>
                    <a:p>
                      <a:r>
                        <a:rPr lang="zh-CN" altLang="en-US" sz="1100" dirty="0" smtClean="0"/>
                        <a:t>充值记录查询</a:t>
                      </a:r>
                      <a:endParaRPr lang="zh-CN" altLang="en-US" sz="1100" dirty="0"/>
                    </a:p>
                  </a:txBody>
                  <a:tcPr/>
                </a:tc>
              </a:tr>
              <a:tr h="231972">
                <a:tc vMerge="1">
                  <a:txBody>
                    <a:bodyPr/>
                    <a:lstStyle/>
                    <a:p>
                      <a:endParaRPr lang="zh-CN" altLang="en-US" sz="1100" dirty="0"/>
                    </a:p>
                  </a:txBody>
                  <a:tcPr/>
                </a:tc>
                <a:tc>
                  <a:txBody>
                    <a:bodyPr/>
                    <a:lstStyle/>
                    <a:p>
                      <a:r>
                        <a:rPr lang="zh-CN" altLang="en-US" sz="1100" dirty="0" smtClean="0"/>
                        <a:t>风险保证金</a:t>
                      </a:r>
                      <a:endParaRPr lang="zh-CN" altLang="en-US" sz="1100" dirty="0"/>
                    </a:p>
                  </a:txBody>
                  <a:tcPr/>
                </a:tc>
                <a:tc>
                  <a:txBody>
                    <a:bodyPr/>
                    <a:lstStyle/>
                    <a:p>
                      <a:r>
                        <a:rPr lang="zh-CN" altLang="en-US" sz="1100" dirty="0" smtClean="0"/>
                        <a:t>保险金的管理</a:t>
                      </a:r>
                      <a:endParaRPr lang="zh-CN" altLang="en-US" sz="1100" dirty="0"/>
                    </a:p>
                  </a:txBody>
                  <a:tcPr/>
                </a:tc>
              </a:tr>
            </a:tbl>
          </a:graphicData>
        </a:graphic>
      </p:graphicFrame>
    </p:spTree>
    <p:extLst>
      <p:ext uri="{BB962C8B-B14F-4D97-AF65-F5344CB8AC3E}">
        <p14:creationId xmlns:p14="http://schemas.microsoft.com/office/powerpoint/2010/main" val="159689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t>前</a:t>
            </a:r>
            <a:r>
              <a:rPr lang="en-US" altLang="zh-CN" b="1" dirty="0"/>
              <a:t>  </a:t>
            </a:r>
            <a:r>
              <a:rPr lang="zh-CN" altLang="zh-CN" b="1" dirty="0"/>
              <a:t>言</a:t>
            </a:r>
            <a:endParaRPr lang="zh-CN" altLang="en-US" dirty="0"/>
          </a:p>
        </p:txBody>
      </p:sp>
      <p:sp>
        <p:nvSpPr>
          <p:cNvPr id="3" name="内容占位符 2"/>
          <p:cNvSpPr>
            <a:spLocks noGrp="1"/>
          </p:cNvSpPr>
          <p:nvPr>
            <p:ph idx="1"/>
          </p:nvPr>
        </p:nvSpPr>
        <p:spPr/>
        <p:txBody>
          <a:bodyPr>
            <a:noAutofit/>
          </a:bodyPr>
          <a:lstStyle/>
          <a:p>
            <a:pPr>
              <a:lnSpc>
                <a:spcPct val="140000"/>
              </a:lnSpc>
              <a:buFont typeface="Wingdings" panose="05000000000000000000" pitchFamily="2" charset="2"/>
              <a:buChar char="n"/>
            </a:pPr>
            <a:r>
              <a:rPr lang="en-US" altLang="zh-CN" dirty="0"/>
              <a:t>P2P</a:t>
            </a:r>
            <a:r>
              <a:rPr lang="zh-CN" altLang="en-US" dirty="0"/>
              <a:t>借贷，即</a:t>
            </a:r>
            <a:r>
              <a:rPr lang="en-US" altLang="zh-CN" dirty="0"/>
              <a:t>Peer-to-Peer Lending</a:t>
            </a:r>
            <a:r>
              <a:rPr lang="zh-CN" altLang="en-US" dirty="0"/>
              <a:t>，通常指个人（投资者）避开传统金融中介（如银行），通过第三方的网站（网贷平台）直接向其他个人（借款人）出借资金以赚取利息的行为。和众多传统理财产品不同的是，</a:t>
            </a:r>
            <a:r>
              <a:rPr lang="en-US" altLang="zh-CN" dirty="0"/>
              <a:t>P2P</a:t>
            </a:r>
            <a:r>
              <a:rPr lang="zh-CN" altLang="en-US" dirty="0"/>
              <a:t>是个人之间的借贷行为，并且理财收益更高。</a:t>
            </a:r>
          </a:p>
          <a:p>
            <a:pPr>
              <a:lnSpc>
                <a:spcPct val="140000"/>
              </a:lnSpc>
              <a:buFont typeface="Wingdings" panose="05000000000000000000" pitchFamily="2" charset="2"/>
              <a:buChar char="n"/>
            </a:pPr>
            <a:r>
              <a:rPr lang="en-US" altLang="zh-CN" dirty="0"/>
              <a:t>P2P</a:t>
            </a:r>
            <a:r>
              <a:rPr lang="zh-CN" altLang="en-US" dirty="0"/>
              <a:t>（</a:t>
            </a:r>
            <a:r>
              <a:rPr lang="en-US" altLang="zh-CN" dirty="0"/>
              <a:t>Peer-to-Peer</a:t>
            </a:r>
            <a:r>
              <a:rPr lang="zh-CN" altLang="en-US" dirty="0"/>
              <a:t>）网络贷款，又名点对点信贷，或称个体信贷。而</a:t>
            </a:r>
            <a:r>
              <a:rPr lang="en-US" altLang="zh-CN" dirty="0"/>
              <a:t>P2P</a:t>
            </a:r>
            <a:r>
              <a:rPr lang="zh-CN" altLang="en-US" dirty="0"/>
              <a:t>网络贷款平台，就是从事点对点信贷中介服务的网络平台。</a:t>
            </a:r>
            <a:r>
              <a:rPr lang="en-US" altLang="zh-CN" dirty="0"/>
              <a:t>P2P</a:t>
            </a:r>
            <a:r>
              <a:rPr lang="zh-CN" altLang="en-US" dirty="0"/>
              <a:t>借贷，是目前正在兴起的基于互联网应用的 一个相对较新的模式。建立基本前提是，需要借贷的人群可以通过网站平台寻找到有出借能力并且愿意基于一定条件出借的人群。网络贷款中介帮助确定借贷的条款和准备好必需的法律文本。更重要的是，中纪委网络平台可以帮助借款人通过和其他借款人一起分担一笔借款额度的方式来分散风险，也可以帮助借款人在充分比较的信息中选择有吸引力的利率条件。而同时，收取一定的服务费作为中介平台的盈利模式。</a:t>
            </a:r>
          </a:p>
          <a:p>
            <a:pPr>
              <a:lnSpc>
                <a:spcPct val="140000"/>
              </a:lnSpc>
              <a:buFont typeface="Wingdings" panose="05000000000000000000" pitchFamily="2" charset="2"/>
              <a:buChar char="n"/>
            </a:pPr>
            <a:r>
              <a:rPr lang="zh-CN" altLang="en-US" dirty="0"/>
              <a:t>按模式</a:t>
            </a:r>
            <a:r>
              <a:rPr lang="en-US" altLang="zh-CN" dirty="0"/>
              <a:t>P2P</a:t>
            </a:r>
            <a:r>
              <a:rPr lang="zh-CN" altLang="en-US" dirty="0"/>
              <a:t>借贷分为：债权担保模式、项目批发模式、线上运营模式、线下信用嫁接模式、银行</a:t>
            </a:r>
            <a:r>
              <a:rPr lang="en-US" altLang="zh-CN" dirty="0"/>
              <a:t>P2P</a:t>
            </a:r>
            <a:r>
              <a:rPr lang="zh-CN" altLang="en-US" dirty="0"/>
              <a:t>模式、电商模式。</a:t>
            </a:r>
          </a:p>
          <a:p>
            <a:pPr>
              <a:lnSpc>
                <a:spcPct val="140000"/>
              </a:lnSpc>
            </a:pPr>
            <a:endParaRPr lang="zh-CN" altLang="en-US" sz="1600" dirty="0"/>
          </a:p>
        </p:txBody>
      </p:sp>
    </p:spTree>
    <p:extLst>
      <p:ext uri="{BB962C8B-B14F-4D97-AF65-F5344CB8AC3E}">
        <p14:creationId xmlns:p14="http://schemas.microsoft.com/office/powerpoint/2010/main" val="338935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3">
                                            <p:txEl>
                                              <p:pRg st="1" end="1"/>
                                            </p:txEl>
                                          </p:spTgt>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Number_1"/>
          <p:cNvSpPr/>
          <p:nvPr>
            <p:custDataLst>
              <p:tags r:id="rId1"/>
            </p:custDataLst>
          </p:nvPr>
        </p:nvSpPr>
        <p:spPr>
          <a:xfrm>
            <a:off x="3849032" y="2199829"/>
            <a:ext cx="518971" cy="626271"/>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rgbClr val="BF9000"/>
          </a:solidFill>
          <a:ln w="12700" cap="flat" cmpd="sng" algn="ctr">
            <a:noFill/>
            <a:prstDash val="solid"/>
            <a:miter lim="800000"/>
          </a:ln>
          <a:effectLst/>
        </p:spPr>
        <p:txBody>
          <a:bodyPr bIns="108000" anchor="ctr"/>
          <a:lstStyle/>
          <a:p>
            <a:pPr algn="ctr">
              <a:defRPr/>
            </a:pPr>
            <a:r>
              <a:rPr lang="en-US" altLang="zh-CN" sz="2800" b="1" kern="0" dirty="0">
                <a:solidFill>
                  <a:srgbClr val="FFFFFF"/>
                </a:solidFill>
                <a:latin typeface="方正姚体" panose="02010601030101010101" pitchFamily="2" charset="-122"/>
                <a:ea typeface="方正姚体" panose="02010601030101010101" pitchFamily="2" charset="-122"/>
                <a:cs typeface="Arial" panose="020B0604020202020204" pitchFamily="34" charset="0"/>
              </a:rPr>
              <a:t>6</a:t>
            </a:r>
            <a:endParaRPr lang="zh-CN" altLang="en-US" sz="2800" b="1" kern="0" dirty="0">
              <a:solidFill>
                <a:srgbClr val="FFFFFF"/>
              </a:solidFill>
              <a:latin typeface="方正姚体" panose="02010601030101010101" pitchFamily="2" charset="-122"/>
              <a:ea typeface="方正姚体" panose="02010601030101010101" pitchFamily="2" charset="-122"/>
              <a:cs typeface="Arial" panose="020B0604020202020204" pitchFamily="34" charset="0"/>
            </a:endParaRPr>
          </a:p>
        </p:txBody>
      </p:sp>
      <p:sp>
        <p:nvSpPr>
          <p:cNvPr id="5" name="MH_Entry_1"/>
          <p:cNvSpPr/>
          <p:nvPr>
            <p:custDataLst>
              <p:tags r:id="rId2"/>
            </p:custDataLst>
          </p:nvPr>
        </p:nvSpPr>
        <p:spPr>
          <a:xfrm>
            <a:off x="4734773" y="2199829"/>
            <a:ext cx="4701328" cy="62627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solidFill>
              <a:srgbClr val="D7D7D7"/>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0" rIns="0" bIns="36000" numCol="1" spcCol="0" rtlCol="0" fromWordArt="0" anchor="ctr" anchorCtr="0" forceAA="0" compatLnSpc="1">
            <a:prstTxWarp prst="textNoShape">
              <a:avLst/>
            </a:prstTxWarp>
            <a:normAutofit/>
          </a:bodyPr>
          <a:lstStyle/>
          <a:p>
            <a:pPr algn="ctr">
              <a:lnSpc>
                <a:spcPct val="130000"/>
              </a:lnSpc>
            </a:pPr>
            <a:r>
              <a:rPr lang="zh-CN" altLang="en-US" sz="2800" dirty="0" smtClean="0">
                <a:solidFill>
                  <a:schemeClr val="tx1"/>
                </a:solidFill>
                <a:latin typeface="+mn-ea"/>
              </a:rPr>
              <a:t>项目建设规划</a:t>
            </a:r>
            <a:endParaRPr lang="zh-CN" altLang="en-US" sz="2800" dirty="0">
              <a:solidFill>
                <a:schemeClr val="tx1"/>
              </a:solidFill>
              <a:latin typeface="+mn-ea"/>
            </a:endParaRPr>
          </a:p>
        </p:txBody>
      </p:sp>
      <p:sp>
        <p:nvSpPr>
          <p:cNvPr id="6" name="MH_Others_1"/>
          <p:cNvSpPr/>
          <p:nvPr>
            <p:custDataLst>
              <p:tags r:id="rId3"/>
            </p:custDataLst>
          </p:nvPr>
        </p:nvSpPr>
        <p:spPr>
          <a:xfrm>
            <a:off x="0" y="978794"/>
            <a:ext cx="1412344" cy="5836689"/>
          </a:xfrm>
          <a:prstGeom prst="rect">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200" dirty="0">
              <a:solidFill>
                <a:srgbClr val="FFFFFF"/>
              </a:solidFill>
              <a:latin typeface="华文彩云" panose="02010800040101010101" pitchFamily="2" charset="-122"/>
              <a:ea typeface="华文彩云" panose="02010800040101010101" pitchFamily="2" charset="-122"/>
            </a:endParaRPr>
          </a:p>
        </p:txBody>
      </p:sp>
      <p:sp>
        <p:nvSpPr>
          <p:cNvPr id="7" name="MH_Others_2"/>
          <p:cNvSpPr/>
          <p:nvPr>
            <p:custDataLst>
              <p:tags r:id="rId4"/>
            </p:custDataLst>
          </p:nvPr>
        </p:nvSpPr>
        <p:spPr>
          <a:xfrm>
            <a:off x="2057176" y="0"/>
            <a:ext cx="84048" cy="6876000"/>
          </a:xfrm>
          <a:prstGeom prst="rect">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6355" y="3386484"/>
            <a:ext cx="3770219" cy="252604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45540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3649" y="43609"/>
            <a:ext cx="6503831" cy="6814391"/>
          </a:xfrm>
          <a:prstGeom prst="rect">
            <a:avLst/>
          </a:prstGeom>
        </p:spPr>
      </p:pic>
    </p:spTree>
    <p:extLst>
      <p:ext uri="{BB962C8B-B14F-4D97-AF65-F5344CB8AC3E}">
        <p14:creationId xmlns:p14="http://schemas.microsoft.com/office/powerpoint/2010/main" val="355995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71600" y="2963213"/>
            <a:ext cx="9144000" cy="1374735"/>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fr-FR"/>
            </a:defPPr>
            <a:lvl1pPr algn="l" rtl="0" fontAlgn="base">
              <a:spcBef>
                <a:spcPct val="0"/>
              </a:spcBef>
              <a:spcAft>
                <a:spcPct val="0"/>
              </a:spcAft>
              <a:defRPr sz="4800" b="1" kern="1200">
                <a:solidFill>
                  <a:srgbClr val="FF0000"/>
                </a:solidFill>
                <a:latin typeface="Arial" pitchFamily="34" charset="0"/>
                <a:ea typeface="宋体" pitchFamily="2" charset="-122"/>
                <a:cs typeface="+mn-cs"/>
              </a:defRPr>
            </a:lvl1pPr>
            <a:lvl2pPr marL="457200" algn="l" rtl="0" fontAlgn="base">
              <a:spcBef>
                <a:spcPct val="0"/>
              </a:spcBef>
              <a:spcAft>
                <a:spcPct val="0"/>
              </a:spcAft>
              <a:defRPr sz="4800" b="1" kern="1200">
                <a:solidFill>
                  <a:srgbClr val="FF0000"/>
                </a:solidFill>
                <a:latin typeface="Arial" pitchFamily="34" charset="0"/>
                <a:ea typeface="宋体" pitchFamily="2" charset="-122"/>
                <a:cs typeface="+mn-cs"/>
              </a:defRPr>
            </a:lvl2pPr>
            <a:lvl3pPr marL="914400" algn="l" rtl="0" fontAlgn="base">
              <a:spcBef>
                <a:spcPct val="0"/>
              </a:spcBef>
              <a:spcAft>
                <a:spcPct val="0"/>
              </a:spcAft>
              <a:defRPr sz="4800" b="1" kern="1200">
                <a:solidFill>
                  <a:srgbClr val="FF0000"/>
                </a:solidFill>
                <a:latin typeface="Arial" pitchFamily="34" charset="0"/>
                <a:ea typeface="宋体" pitchFamily="2" charset="-122"/>
                <a:cs typeface="+mn-cs"/>
              </a:defRPr>
            </a:lvl3pPr>
            <a:lvl4pPr marL="1371600" algn="l" rtl="0" fontAlgn="base">
              <a:spcBef>
                <a:spcPct val="0"/>
              </a:spcBef>
              <a:spcAft>
                <a:spcPct val="0"/>
              </a:spcAft>
              <a:defRPr sz="4800" b="1" kern="1200">
                <a:solidFill>
                  <a:srgbClr val="FF0000"/>
                </a:solidFill>
                <a:latin typeface="Arial" pitchFamily="34" charset="0"/>
                <a:ea typeface="宋体" pitchFamily="2" charset="-122"/>
                <a:cs typeface="+mn-cs"/>
              </a:defRPr>
            </a:lvl4pPr>
            <a:lvl5pPr marL="1828800" algn="l" rtl="0" fontAlgn="base">
              <a:spcBef>
                <a:spcPct val="0"/>
              </a:spcBef>
              <a:spcAft>
                <a:spcPct val="0"/>
              </a:spcAft>
              <a:defRPr sz="4800" b="1" kern="1200">
                <a:solidFill>
                  <a:srgbClr val="FF0000"/>
                </a:solidFill>
                <a:latin typeface="Arial" pitchFamily="34" charset="0"/>
                <a:ea typeface="宋体" pitchFamily="2" charset="-122"/>
                <a:cs typeface="+mn-cs"/>
              </a:defRPr>
            </a:lvl5pPr>
            <a:lvl6pPr marL="2286000" algn="l" defTabSz="914400" rtl="0" eaLnBrk="1" latinLnBrk="0" hangingPunct="1">
              <a:defRPr sz="4800" b="1" kern="1200">
                <a:solidFill>
                  <a:srgbClr val="FF0000"/>
                </a:solidFill>
                <a:latin typeface="Arial" pitchFamily="34" charset="0"/>
                <a:ea typeface="宋体" pitchFamily="2" charset="-122"/>
                <a:cs typeface="+mn-cs"/>
              </a:defRPr>
            </a:lvl6pPr>
            <a:lvl7pPr marL="2743200" algn="l" defTabSz="914400" rtl="0" eaLnBrk="1" latinLnBrk="0" hangingPunct="1">
              <a:defRPr sz="4800" b="1" kern="1200">
                <a:solidFill>
                  <a:srgbClr val="FF0000"/>
                </a:solidFill>
                <a:latin typeface="Arial" pitchFamily="34" charset="0"/>
                <a:ea typeface="宋体" pitchFamily="2" charset="-122"/>
                <a:cs typeface="+mn-cs"/>
              </a:defRPr>
            </a:lvl7pPr>
            <a:lvl8pPr marL="3200400" algn="l" defTabSz="914400" rtl="0" eaLnBrk="1" latinLnBrk="0" hangingPunct="1">
              <a:defRPr sz="4800" b="1" kern="1200">
                <a:solidFill>
                  <a:srgbClr val="FF0000"/>
                </a:solidFill>
                <a:latin typeface="Arial" pitchFamily="34" charset="0"/>
                <a:ea typeface="宋体" pitchFamily="2" charset="-122"/>
                <a:cs typeface="+mn-cs"/>
              </a:defRPr>
            </a:lvl8pPr>
            <a:lvl9pPr marL="3657600" algn="l" defTabSz="914400" rtl="0" eaLnBrk="1" latinLnBrk="0" hangingPunct="1">
              <a:defRPr sz="4800" b="1" kern="1200">
                <a:solidFill>
                  <a:srgbClr val="FF0000"/>
                </a:solidFill>
                <a:latin typeface="Arial" pitchFamily="34" charset="0"/>
                <a:ea typeface="宋体" pitchFamily="2" charset="-122"/>
                <a:cs typeface="+mn-cs"/>
              </a:defRPr>
            </a:lvl9pPr>
          </a:lstStyle>
          <a:p>
            <a:pPr>
              <a:lnSpc>
                <a:spcPts val="10000"/>
              </a:lnSpc>
              <a:defRPr/>
            </a:pPr>
            <a:r>
              <a:rPr lang="en-US" altLang="zh-CN" sz="13800" spc="50" dirty="0" smtClean="0">
                <a:ln w="11430"/>
                <a:solidFill>
                  <a:srgbClr val="FF9933"/>
                </a:solidFill>
                <a:effectLst>
                  <a:outerShdw blurRad="76200" dist="50800" dir="5400000" algn="tl" rotWithShape="0">
                    <a:srgbClr val="000000">
                      <a:alpha val="65000"/>
                    </a:srgbClr>
                  </a:outerShdw>
                </a:effectLst>
                <a:latin typeface="Berlin Sans FB Demi" pitchFamily="34" charset="0"/>
              </a:rPr>
              <a:t>T</a:t>
            </a:r>
            <a:r>
              <a:rPr lang="en-US" altLang="zh-CN" sz="13800" spc="50" dirty="0" smtClean="0">
                <a:ln w="11430"/>
                <a:effectLst>
                  <a:outerShdw blurRad="76200" dist="50800" dir="5400000" algn="tl" rotWithShape="0">
                    <a:srgbClr val="000000">
                      <a:alpha val="65000"/>
                    </a:srgbClr>
                  </a:outerShdw>
                </a:effectLst>
                <a:latin typeface="Berlin Sans FB Demi" pitchFamily="34" charset="0"/>
              </a:rPr>
              <a:t>h</a:t>
            </a:r>
            <a:r>
              <a:rPr lang="en-US" altLang="zh-CN" sz="13800" spc="50" dirty="0" smtClean="0">
                <a:ln w="11430"/>
                <a:solidFill>
                  <a:srgbClr val="00B050"/>
                </a:solidFill>
                <a:effectLst>
                  <a:outerShdw blurRad="76200" dist="50800" dir="5400000" algn="tl" rotWithShape="0">
                    <a:srgbClr val="000000">
                      <a:alpha val="65000"/>
                    </a:srgbClr>
                  </a:outerShdw>
                </a:effectLst>
                <a:latin typeface="Berlin Sans FB Demi" pitchFamily="34" charset="0"/>
              </a:rPr>
              <a:t>a</a:t>
            </a:r>
            <a:r>
              <a:rPr lang="en-US" altLang="zh-CN" sz="138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rPr>
              <a:t>n</a:t>
            </a:r>
            <a:r>
              <a:rPr lang="en-US" altLang="zh-CN" sz="13800" spc="50" dirty="0" smtClean="0">
                <a:ln w="11430"/>
                <a:solidFill>
                  <a:srgbClr val="FF9933"/>
                </a:solidFill>
                <a:effectLst>
                  <a:outerShdw blurRad="76200" dist="50800" dir="5400000" algn="tl" rotWithShape="0">
                    <a:srgbClr val="000000">
                      <a:alpha val="65000"/>
                    </a:srgbClr>
                  </a:outerShdw>
                </a:effectLst>
                <a:latin typeface="Berlin Sans FB Demi" pitchFamily="34" charset="0"/>
              </a:rPr>
              <a:t>k</a:t>
            </a:r>
            <a:r>
              <a:rPr lang="en-US" altLang="zh-CN" sz="138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rPr>
              <a:t> </a:t>
            </a:r>
            <a:r>
              <a:rPr lang="en-US" altLang="zh-CN" sz="13800" spc="50" dirty="0" smtClean="0">
                <a:ln w="11430"/>
                <a:effectLst>
                  <a:outerShdw blurRad="76200" dist="50800" dir="5400000" algn="tl" rotWithShape="0">
                    <a:srgbClr val="000000">
                      <a:alpha val="65000"/>
                    </a:srgbClr>
                  </a:outerShdw>
                </a:effectLst>
                <a:latin typeface="Berlin Sans FB Demi" pitchFamily="34" charset="0"/>
              </a:rPr>
              <a:t>y</a:t>
            </a:r>
            <a:r>
              <a:rPr lang="en-US" altLang="zh-CN" sz="13800" spc="50" dirty="0" smtClean="0">
                <a:ln w="11430"/>
                <a:solidFill>
                  <a:srgbClr val="00B050"/>
                </a:solidFill>
                <a:effectLst>
                  <a:outerShdw blurRad="76200" dist="50800" dir="5400000" algn="tl" rotWithShape="0">
                    <a:srgbClr val="000000">
                      <a:alpha val="65000"/>
                    </a:srgbClr>
                  </a:outerShdw>
                </a:effectLst>
                <a:latin typeface="Berlin Sans FB Demi" pitchFamily="34" charset="0"/>
              </a:rPr>
              <a:t>o</a:t>
            </a:r>
            <a:r>
              <a:rPr lang="en-US" altLang="zh-CN" sz="138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rPr>
              <a:t>u</a:t>
            </a:r>
            <a:endParaRPr lang="zh-CN" altLang="en-US" sz="138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erlin Sans FB Demi" pitchFamily="34" charset="0"/>
            </a:endParaRPr>
          </a:p>
        </p:txBody>
      </p:sp>
      <p:sp>
        <p:nvSpPr>
          <p:cNvPr id="5" name="内容占位符 2"/>
          <p:cNvSpPr txBox="1">
            <a:spLocks/>
          </p:cNvSpPr>
          <p:nvPr/>
        </p:nvSpPr>
        <p:spPr>
          <a:xfrm>
            <a:off x="7466618" y="5116707"/>
            <a:ext cx="4161502" cy="1466973"/>
          </a:xfrm>
          <a:prstGeom prst="rect">
            <a:avLst/>
          </a:prstGeom>
          <a:effectLst>
            <a:softEdge rad="12700"/>
          </a:effectLst>
          <a:scene3d>
            <a:camera prst="orthographicFront"/>
            <a:lightRig rig="threePt" dir="t"/>
          </a:scene3d>
          <a:sp3d>
            <a:bevelT w="101600" prst="riblet"/>
            <a:bevelB prst="slope"/>
          </a:sp3d>
        </p:spPr>
        <p:txBody>
          <a:bodyPr vert="horz" lIns="91440" tIns="45720" rIns="91440" bIns="45720" rtlCol="0">
            <a:noAutofit/>
          </a:bodyPr>
          <a:lstStyle>
            <a:lvl1pPr marL="228600" indent="-228600" algn="just" defTabSz="914400" rtl="0" eaLnBrk="1" latinLnBrk="0" hangingPunct="1">
              <a:lnSpc>
                <a:spcPct val="130000"/>
              </a:lnSpc>
              <a:spcBef>
                <a:spcPts val="1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just"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3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8000" dirty="0" smtClean="0">
                <a:solidFill>
                  <a:srgbClr val="A2A057"/>
                </a:solidFill>
                <a:effectLst>
                  <a:glow rad="101600">
                    <a:schemeClr val="accent4">
                      <a:satMod val="175000"/>
                      <a:alpha val="40000"/>
                    </a:schemeClr>
                  </a:glow>
                </a:effectLst>
                <a:latin typeface="hakuyoxingshu7000" panose="02000600000000000000" pitchFamily="2" charset="-122"/>
                <a:ea typeface="hakuyoxingshu7000" panose="02000600000000000000" pitchFamily="2" charset="-122"/>
                <a:cs typeface="hakuyoxingshu7000" panose="02000600000000000000" pitchFamily="2" charset="-122"/>
              </a:rPr>
              <a:t>The end</a:t>
            </a:r>
            <a:r>
              <a:rPr lang="zh-CN" altLang="en-US" sz="8000" dirty="0" smtClean="0">
                <a:solidFill>
                  <a:srgbClr val="A2A057"/>
                </a:solidFill>
                <a:effectLst>
                  <a:glow rad="101600">
                    <a:schemeClr val="accent4">
                      <a:satMod val="175000"/>
                      <a:alpha val="40000"/>
                    </a:schemeClr>
                  </a:glow>
                </a:effectLst>
                <a:latin typeface="hakuyoxingshu7000" panose="02000600000000000000" pitchFamily="2" charset="-122"/>
                <a:ea typeface="hakuyoxingshu7000" panose="02000600000000000000" pitchFamily="2" charset="-122"/>
                <a:cs typeface="hakuyoxingshu7000" panose="02000600000000000000" pitchFamily="2" charset="-122"/>
              </a:rPr>
              <a:t>。</a:t>
            </a:r>
            <a:endParaRPr lang="zh-CN" altLang="en-US" sz="8000" dirty="0">
              <a:solidFill>
                <a:srgbClr val="A2A057"/>
              </a:solidFill>
              <a:latin typeface="hakuyoxingshu7000" panose="02000600000000000000" pitchFamily="2" charset="-122"/>
              <a:ea typeface="hakuyoxingshu7000" panose="02000600000000000000" pitchFamily="2" charset="-122"/>
              <a:cs typeface="hakuyoxingshu7000" panose="02000600000000000000" pitchFamily="2" charset="-122"/>
            </a:endParaRPr>
          </a:p>
        </p:txBody>
      </p:sp>
    </p:spTree>
    <p:extLst>
      <p:ext uri="{BB962C8B-B14F-4D97-AF65-F5344CB8AC3E}">
        <p14:creationId xmlns:p14="http://schemas.microsoft.com/office/powerpoint/2010/main" val="12399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弧形 20"/>
          <p:cNvSpPr/>
          <p:nvPr/>
        </p:nvSpPr>
        <p:spPr>
          <a:xfrm>
            <a:off x="3167532" y="1257595"/>
            <a:ext cx="5497160" cy="5130326"/>
          </a:xfrm>
          <a:prstGeom prst="arc">
            <a:avLst>
              <a:gd name="adj1" fmla="val 13931943"/>
              <a:gd name="adj2" fmla="val 8931398"/>
            </a:avLst>
          </a:prstGeom>
          <a:ln w="133350">
            <a:solidFill>
              <a:srgbClr val="8D7A2B"/>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6600" dirty="0" smtClean="0">
                <a:solidFill>
                  <a:srgbClr val="AA8B39"/>
                </a:solidFill>
              </a:rPr>
              <a:t>目录</a:t>
            </a:r>
            <a:endParaRPr lang="en-US" altLang="zh-CN" sz="6600" dirty="0" smtClean="0">
              <a:solidFill>
                <a:srgbClr val="AA8B39"/>
              </a:solidFill>
            </a:endParaRPr>
          </a:p>
          <a:p>
            <a:pPr algn="ctr"/>
            <a:r>
              <a:rPr lang="en-US" altLang="zh-CN" sz="6600" dirty="0">
                <a:solidFill>
                  <a:srgbClr val="AA8B39"/>
                </a:solidFill>
              </a:rPr>
              <a:t>contents</a:t>
            </a:r>
            <a:endParaRPr lang="zh-CN" altLang="en-US" sz="6600" dirty="0">
              <a:solidFill>
                <a:srgbClr val="AA8B39"/>
              </a:solidFill>
            </a:endParaRPr>
          </a:p>
        </p:txBody>
      </p:sp>
      <p:sp>
        <p:nvSpPr>
          <p:cNvPr id="18" name="矩形 17"/>
          <p:cNvSpPr/>
          <p:nvPr/>
        </p:nvSpPr>
        <p:spPr>
          <a:xfrm>
            <a:off x="1361849" y="5007780"/>
            <a:ext cx="2038550" cy="430654"/>
          </a:xfrm>
          <a:prstGeom prst="rect">
            <a:avLst/>
          </a:prstGeom>
          <a:solidFill>
            <a:srgbClr val="8D7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项目建设规划</a:t>
            </a:r>
            <a:endParaRPr lang="zh-CN" altLang="en-US" sz="2400" dirty="0">
              <a:latin typeface="微软雅黑" panose="020B0503020204020204" pitchFamily="34" charset="-122"/>
              <a:ea typeface="微软雅黑" panose="020B0503020204020204" pitchFamily="34" charset="-122"/>
            </a:endParaRPr>
          </a:p>
        </p:txBody>
      </p:sp>
      <p:sp>
        <p:nvSpPr>
          <p:cNvPr id="16" name="矩形 15"/>
          <p:cNvSpPr/>
          <p:nvPr/>
        </p:nvSpPr>
        <p:spPr>
          <a:xfrm>
            <a:off x="6052948" y="6351416"/>
            <a:ext cx="1507407" cy="430654"/>
          </a:xfrm>
          <a:prstGeom prst="rect">
            <a:avLst/>
          </a:prstGeom>
          <a:solidFill>
            <a:srgbClr val="8D7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详细设计</a:t>
            </a:r>
            <a:endParaRPr lang="zh-CN" altLang="en-US" sz="2400" dirty="0">
              <a:latin typeface="微软雅黑" panose="020B0503020204020204" pitchFamily="34" charset="-122"/>
              <a:ea typeface="微软雅黑" panose="020B0503020204020204" pitchFamily="34" charset="-122"/>
            </a:endParaRPr>
          </a:p>
        </p:txBody>
      </p:sp>
      <p:sp>
        <p:nvSpPr>
          <p:cNvPr id="7" name="矩形 6"/>
          <p:cNvSpPr/>
          <p:nvPr/>
        </p:nvSpPr>
        <p:spPr>
          <a:xfrm>
            <a:off x="2435742" y="1575757"/>
            <a:ext cx="1532728" cy="462607"/>
          </a:xfrm>
          <a:prstGeom prst="rect">
            <a:avLst/>
          </a:prstGeom>
          <a:solidFill>
            <a:srgbClr val="8D7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建设背景</a:t>
            </a:r>
            <a:endParaRPr lang="zh-CN" altLang="en-US" sz="2400" dirty="0">
              <a:latin typeface="微软雅黑" panose="020B0503020204020204" pitchFamily="34" charset="-122"/>
              <a:ea typeface="微软雅黑" panose="020B0503020204020204" pitchFamily="34" charset="-122"/>
            </a:endParaRPr>
          </a:p>
        </p:txBody>
      </p:sp>
      <p:sp>
        <p:nvSpPr>
          <p:cNvPr id="8" name="矩形 7"/>
          <p:cNvSpPr/>
          <p:nvPr/>
        </p:nvSpPr>
        <p:spPr>
          <a:xfrm>
            <a:off x="7028173" y="1148023"/>
            <a:ext cx="1723349" cy="485468"/>
          </a:xfrm>
          <a:prstGeom prst="rect">
            <a:avLst/>
          </a:prstGeom>
          <a:solidFill>
            <a:srgbClr val="8D7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建设目标</a:t>
            </a:r>
            <a:endParaRPr lang="zh-CN" altLang="en-US" sz="2400" dirty="0">
              <a:latin typeface="微软雅黑" panose="020B0503020204020204" pitchFamily="34" charset="-122"/>
              <a:ea typeface="微软雅黑" panose="020B0503020204020204" pitchFamily="34" charset="-122"/>
            </a:endParaRPr>
          </a:p>
        </p:txBody>
      </p:sp>
      <p:sp>
        <p:nvSpPr>
          <p:cNvPr id="6" name="矩形 5"/>
          <p:cNvSpPr/>
          <p:nvPr/>
        </p:nvSpPr>
        <p:spPr>
          <a:xfrm>
            <a:off x="8963349" y="3245334"/>
            <a:ext cx="1727220" cy="427064"/>
          </a:xfrm>
          <a:prstGeom prst="rect">
            <a:avLst/>
          </a:prstGeom>
          <a:solidFill>
            <a:srgbClr val="8D7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建设关键点</a:t>
            </a:r>
          </a:p>
        </p:txBody>
      </p:sp>
      <p:sp>
        <p:nvSpPr>
          <p:cNvPr id="9" name="矩形 8"/>
          <p:cNvSpPr/>
          <p:nvPr/>
        </p:nvSpPr>
        <p:spPr>
          <a:xfrm>
            <a:off x="8319552" y="5145402"/>
            <a:ext cx="1507407" cy="430654"/>
          </a:xfrm>
          <a:prstGeom prst="rect">
            <a:avLst/>
          </a:prstGeom>
          <a:solidFill>
            <a:srgbClr val="8D7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总体架构</a:t>
            </a:r>
            <a:endParaRPr lang="zh-CN" altLang="en-US" sz="2400" dirty="0">
              <a:latin typeface="微软雅黑" panose="020B0503020204020204" pitchFamily="34" charset="-122"/>
              <a:ea typeface="微软雅黑" panose="020B0503020204020204" pitchFamily="34" charset="-122"/>
            </a:endParaRPr>
          </a:p>
        </p:txBody>
      </p:sp>
      <p:sp>
        <p:nvSpPr>
          <p:cNvPr id="4" name="椭圆 3"/>
          <p:cNvSpPr/>
          <p:nvPr/>
        </p:nvSpPr>
        <p:spPr>
          <a:xfrm>
            <a:off x="3824210" y="1497369"/>
            <a:ext cx="587343" cy="621448"/>
          </a:xfrm>
          <a:prstGeom prst="ellipse">
            <a:avLst/>
          </a:prstGeom>
          <a:solidFill>
            <a:schemeClr val="bg1"/>
          </a:solidFill>
          <a:ln w="38100">
            <a:solidFill>
              <a:srgbClr val="8D7A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solidFill>
              </a:rPr>
              <a:t>1</a:t>
            </a:r>
            <a:endParaRPr lang="zh-CN" altLang="en-US" sz="2000" b="1" dirty="0">
              <a:solidFill>
                <a:schemeClr val="tx1"/>
              </a:solidFill>
            </a:endParaRPr>
          </a:p>
        </p:txBody>
      </p:sp>
      <p:sp>
        <p:nvSpPr>
          <p:cNvPr id="10" name="椭圆 9"/>
          <p:cNvSpPr/>
          <p:nvPr/>
        </p:nvSpPr>
        <p:spPr>
          <a:xfrm>
            <a:off x="6604194" y="1092068"/>
            <a:ext cx="590548" cy="624840"/>
          </a:xfrm>
          <a:prstGeom prst="ellipse">
            <a:avLst/>
          </a:prstGeom>
          <a:solidFill>
            <a:schemeClr val="bg1"/>
          </a:solidFill>
          <a:ln w="38100">
            <a:solidFill>
              <a:srgbClr val="8D7A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solidFill>
              </a:rPr>
              <a:t>2</a:t>
            </a:r>
            <a:endParaRPr lang="zh-CN" altLang="en-US" sz="2000" b="1" dirty="0">
              <a:solidFill>
                <a:schemeClr val="tx1"/>
              </a:solidFill>
            </a:endParaRPr>
          </a:p>
        </p:txBody>
      </p:sp>
      <p:sp>
        <p:nvSpPr>
          <p:cNvPr id="11" name="椭圆 10"/>
          <p:cNvSpPr/>
          <p:nvPr/>
        </p:nvSpPr>
        <p:spPr>
          <a:xfrm>
            <a:off x="8441664" y="3152107"/>
            <a:ext cx="590548" cy="624840"/>
          </a:xfrm>
          <a:prstGeom prst="ellipse">
            <a:avLst/>
          </a:prstGeom>
          <a:solidFill>
            <a:schemeClr val="bg1"/>
          </a:solidFill>
          <a:ln w="38100">
            <a:solidFill>
              <a:srgbClr val="8D7A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solidFill>
              </a:rPr>
              <a:t>3</a:t>
            </a:r>
            <a:endParaRPr lang="zh-CN" altLang="en-US" sz="2000" b="1" dirty="0">
              <a:solidFill>
                <a:schemeClr val="tx1"/>
              </a:solidFill>
            </a:endParaRPr>
          </a:p>
        </p:txBody>
      </p:sp>
      <p:sp>
        <p:nvSpPr>
          <p:cNvPr id="12" name="椭圆 11"/>
          <p:cNvSpPr/>
          <p:nvPr/>
        </p:nvSpPr>
        <p:spPr>
          <a:xfrm>
            <a:off x="7851116" y="5048309"/>
            <a:ext cx="590548" cy="624840"/>
          </a:xfrm>
          <a:prstGeom prst="ellipse">
            <a:avLst/>
          </a:prstGeom>
          <a:solidFill>
            <a:schemeClr val="bg1"/>
          </a:solidFill>
          <a:ln w="38100">
            <a:solidFill>
              <a:srgbClr val="8D7A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solidFill>
              </a:rPr>
              <a:t>4</a:t>
            </a:r>
            <a:endParaRPr lang="zh-CN" altLang="en-US" sz="2000" b="1" dirty="0">
              <a:solidFill>
                <a:schemeClr val="tx1"/>
              </a:solidFill>
            </a:endParaRPr>
          </a:p>
        </p:txBody>
      </p:sp>
      <p:sp>
        <p:nvSpPr>
          <p:cNvPr id="13" name="椭圆 12"/>
          <p:cNvSpPr/>
          <p:nvPr/>
        </p:nvSpPr>
        <p:spPr>
          <a:xfrm>
            <a:off x="5620838" y="6165574"/>
            <a:ext cx="590548" cy="624840"/>
          </a:xfrm>
          <a:prstGeom prst="ellipse">
            <a:avLst/>
          </a:prstGeom>
          <a:solidFill>
            <a:schemeClr val="bg1"/>
          </a:solidFill>
          <a:ln w="38100">
            <a:solidFill>
              <a:srgbClr val="8D7A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solidFill>
              </a:rPr>
              <a:t>5</a:t>
            </a:r>
            <a:endParaRPr lang="zh-CN" altLang="en-US" sz="2000" b="1" dirty="0">
              <a:solidFill>
                <a:schemeClr val="tx1"/>
              </a:solidFill>
            </a:endParaRPr>
          </a:p>
        </p:txBody>
      </p:sp>
      <p:sp>
        <p:nvSpPr>
          <p:cNvPr id="14" name="椭圆 13"/>
          <p:cNvSpPr/>
          <p:nvPr/>
        </p:nvSpPr>
        <p:spPr>
          <a:xfrm>
            <a:off x="3305138" y="4885915"/>
            <a:ext cx="590548" cy="624840"/>
          </a:xfrm>
          <a:prstGeom prst="ellipse">
            <a:avLst/>
          </a:prstGeom>
          <a:solidFill>
            <a:schemeClr val="bg1"/>
          </a:solidFill>
          <a:ln w="38100">
            <a:solidFill>
              <a:srgbClr val="8D7A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6</a:t>
            </a:r>
            <a:endParaRPr lang="zh-CN" altLang="en-US" sz="2000" b="1" dirty="0">
              <a:solidFill>
                <a:schemeClr val="tx1"/>
              </a:solidFill>
            </a:endParaRPr>
          </a:p>
        </p:txBody>
      </p:sp>
      <p:sp>
        <p:nvSpPr>
          <p:cNvPr id="22" name="标题 21"/>
          <p:cNvSpPr>
            <a:spLocks noGrp="1"/>
          </p:cNvSpPr>
          <p:nvPr>
            <p:ph type="title"/>
          </p:nvPr>
        </p:nvSpPr>
        <p:spPr/>
        <p:txBody>
          <a:bodyPr/>
          <a:lstStyle/>
          <a:p>
            <a:r>
              <a:rPr lang="zh-CN" altLang="en-US" dirty="0" smtClean="0"/>
              <a:t>目  录</a:t>
            </a:r>
            <a:endParaRPr lang="zh-CN" altLang="en-US" dirty="0"/>
          </a:p>
        </p:txBody>
      </p:sp>
    </p:spTree>
    <p:extLst>
      <p:ext uri="{BB962C8B-B14F-4D97-AF65-F5344CB8AC3E}">
        <p14:creationId xmlns:p14="http://schemas.microsoft.com/office/powerpoint/2010/main" val="81296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2000"/>
                                        <p:tgtEl>
                                          <p:spTgt spid="21"/>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2000"/>
                                        <p:tgtEl>
                                          <p:spTgt spid="18"/>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heel(1)">
                                      <p:cBhvr>
                                        <p:cTn id="13" dur="2000"/>
                                        <p:tgtEl>
                                          <p:spTgt spid="16"/>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2000"/>
                                        <p:tgtEl>
                                          <p:spTgt spid="7"/>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heel(1)">
                                      <p:cBhvr>
                                        <p:cTn id="22" dur="2000"/>
                                        <p:tgtEl>
                                          <p:spTgt spid="6"/>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heel(1)">
                                      <p:cBhvr>
                                        <p:cTn id="25" dur="2000"/>
                                        <p:tgtEl>
                                          <p:spTgt spid="9"/>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heel(1)">
                                      <p:cBhvr>
                                        <p:cTn id="28" dur="2000"/>
                                        <p:tgtEl>
                                          <p:spTgt spid="4"/>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heel(1)">
                                      <p:cBhvr>
                                        <p:cTn id="31" dur="2000"/>
                                        <p:tgtEl>
                                          <p:spTgt spid="10"/>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heel(1)">
                                      <p:cBhvr>
                                        <p:cTn id="34" dur="2000"/>
                                        <p:tgtEl>
                                          <p:spTgt spid="11"/>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heel(1)">
                                      <p:cBhvr>
                                        <p:cTn id="37" dur="2000"/>
                                        <p:tgtEl>
                                          <p:spTgt spid="12"/>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heel(1)">
                                      <p:cBhvr>
                                        <p:cTn id="40" dur="2000"/>
                                        <p:tgtEl>
                                          <p:spTgt spid="13"/>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heel(1)">
                                      <p:cBhvr>
                                        <p:cTn id="43"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8" grpId="0" animBg="1"/>
      <p:bldP spid="16" grpId="0" animBg="1"/>
      <p:bldP spid="7" grpId="0" animBg="1"/>
      <p:bldP spid="8" grpId="0" animBg="1"/>
      <p:bldP spid="6" grpId="0" animBg="1"/>
      <p:bldP spid="9" grpId="0" animBg="1"/>
      <p:bldP spid="4" grpId="0" animBg="1"/>
      <p:bldP spid="10" grpId="0" animBg="1"/>
      <p:bldP spid="11" grpId="0" animBg="1"/>
      <p:bldP spid="12" grpId="0" animBg="1"/>
      <p:bldP spid="13"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H_Number_1"/>
          <p:cNvSpPr/>
          <p:nvPr>
            <p:custDataLst>
              <p:tags r:id="rId1"/>
            </p:custDataLst>
          </p:nvPr>
        </p:nvSpPr>
        <p:spPr>
          <a:xfrm>
            <a:off x="3849032" y="2199829"/>
            <a:ext cx="518971" cy="626271"/>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rgbClr val="BF9000"/>
          </a:solidFill>
          <a:ln w="12700" cap="flat" cmpd="sng" algn="ctr">
            <a:noFill/>
            <a:prstDash val="solid"/>
            <a:miter lim="800000"/>
          </a:ln>
          <a:effectLst/>
        </p:spPr>
        <p:txBody>
          <a:bodyPr bIns="108000" anchor="ctr"/>
          <a:lstStyle/>
          <a:p>
            <a:pPr algn="ctr">
              <a:defRPr/>
            </a:pPr>
            <a:r>
              <a:rPr lang="en-US" altLang="zh-CN" sz="2800" b="1" kern="0" dirty="0">
                <a:solidFill>
                  <a:srgbClr val="FFFFFF"/>
                </a:solidFill>
                <a:latin typeface="方正姚体" panose="02010601030101010101" pitchFamily="2" charset="-122"/>
                <a:ea typeface="方正姚体" panose="02010601030101010101" pitchFamily="2" charset="-122"/>
                <a:cs typeface="Arial" panose="020B0604020202020204" pitchFamily="34" charset="0"/>
              </a:rPr>
              <a:t>1</a:t>
            </a:r>
            <a:endParaRPr lang="zh-CN" altLang="en-US" sz="2800" b="1" kern="0" dirty="0">
              <a:solidFill>
                <a:srgbClr val="FFFFFF"/>
              </a:solidFill>
              <a:latin typeface="方正姚体" panose="02010601030101010101" pitchFamily="2" charset="-122"/>
              <a:ea typeface="方正姚体" panose="02010601030101010101" pitchFamily="2" charset="-122"/>
              <a:cs typeface="Arial" panose="020B0604020202020204" pitchFamily="34" charset="0"/>
            </a:endParaRPr>
          </a:p>
        </p:txBody>
      </p:sp>
      <p:sp>
        <p:nvSpPr>
          <p:cNvPr id="11" name="MH_Entry_1"/>
          <p:cNvSpPr/>
          <p:nvPr>
            <p:custDataLst>
              <p:tags r:id="rId2"/>
            </p:custDataLst>
          </p:nvPr>
        </p:nvSpPr>
        <p:spPr>
          <a:xfrm>
            <a:off x="4734773" y="2199829"/>
            <a:ext cx="4701328" cy="62627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solidFill>
              <a:srgbClr val="D7D7D7"/>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0" rIns="0" bIns="36000" numCol="1" spcCol="0" rtlCol="0" fromWordArt="0" anchor="ctr" anchorCtr="0" forceAA="0" compatLnSpc="1">
            <a:prstTxWarp prst="textNoShape">
              <a:avLst/>
            </a:prstTxWarp>
            <a:normAutofit/>
          </a:bodyPr>
          <a:lstStyle/>
          <a:p>
            <a:pPr algn="ctr">
              <a:lnSpc>
                <a:spcPct val="130000"/>
              </a:lnSpc>
            </a:pPr>
            <a:r>
              <a:rPr lang="zh-CN" altLang="en-US" sz="2800" dirty="0" smtClean="0">
                <a:solidFill>
                  <a:schemeClr val="tx1"/>
                </a:solidFill>
                <a:latin typeface="+mn-ea"/>
              </a:rPr>
              <a:t>项目背景</a:t>
            </a:r>
            <a:endParaRPr lang="zh-CN" altLang="en-US" sz="2800" dirty="0">
              <a:solidFill>
                <a:schemeClr val="tx1"/>
              </a:solidFill>
              <a:latin typeface="+mn-ea"/>
            </a:endParaRPr>
          </a:p>
        </p:txBody>
      </p:sp>
      <p:sp>
        <p:nvSpPr>
          <p:cNvPr id="14" name="MH_Others_1"/>
          <p:cNvSpPr/>
          <p:nvPr>
            <p:custDataLst>
              <p:tags r:id="rId3"/>
            </p:custDataLst>
          </p:nvPr>
        </p:nvSpPr>
        <p:spPr>
          <a:xfrm>
            <a:off x="1" y="927278"/>
            <a:ext cx="1416676" cy="5916207"/>
          </a:xfrm>
          <a:prstGeom prst="rect">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200" dirty="0">
              <a:solidFill>
                <a:srgbClr val="FFFFFF"/>
              </a:solidFill>
              <a:latin typeface="华文彩云" panose="02010800040101010101" pitchFamily="2" charset="-122"/>
              <a:ea typeface="华文彩云" panose="02010800040101010101" pitchFamily="2" charset="-122"/>
            </a:endParaRPr>
          </a:p>
        </p:txBody>
      </p:sp>
      <p:sp>
        <p:nvSpPr>
          <p:cNvPr id="15" name="MH_Others_2"/>
          <p:cNvSpPr/>
          <p:nvPr>
            <p:custDataLst>
              <p:tags r:id="rId4"/>
            </p:custDataLst>
          </p:nvPr>
        </p:nvSpPr>
        <p:spPr>
          <a:xfrm>
            <a:off x="2057176" y="0"/>
            <a:ext cx="84048" cy="6876000"/>
          </a:xfrm>
          <a:prstGeom prst="rect">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2050" y="3368766"/>
            <a:ext cx="4071470" cy="2701169"/>
          </a:xfrm>
          <a:prstGeom prst="rect">
            <a:avLst/>
          </a:prstGeom>
        </p:spPr>
      </p:pic>
    </p:spTree>
    <p:extLst>
      <p:ext uri="{BB962C8B-B14F-4D97-AF65-F5344CB8AC3E}">
        <p14:creationId xmlns:p14="http://schemas.microsoft.com/office/powerpoint/2010/main" val="32403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KSO_Shape"/>
          <p:cNvSpPr>
            <a:spLocks/>
          </p:cNvSpPr>
          <p:nvPr/>
        </p:nvSpPr>
        <p:spPr bwMode="auto">
          <a:xfrm rot="5400000">
            <a:off x="1878719" y="3053122"/>
            <a:ext cx="718865" cy="494853"/>
          </a:xfrm>
          <a:custGeom>
            <a:avLst/>
            <a:gdLst>
              <a:gd name="T0" fmla="*/ 217762043 w 6445"/>
              <a:gd name="T1" fmla="*/ 218082780 h 2778"/>
              <a:gd name="T2" fmla="*/ 217762043 w 6445"/>
              <a:gd name="T3" fmla="*/ 218082780 h 2778"/>
              <a:gd name="T4" fmla="*/ 217762043 w 6445"/>
              <a:gd name="T5" fmla="*/ 218082780 h 2778"/>
              <a:gd name="T6" fmla="*/ 217762043 w 6445"/>
              <a:gd name="T7" fmla="*/ 218082780 h 2778"/>
              <a:gd name="T8" fmla="*/ 217762043 w 6445"/>
              <a:gd name="T9" fmla="*/ 218082780 h 2778"/>
              <a:gd name="T10" fmla="*/ 217762043 w 6445"/>
              <a:gd name="T11" fmla="*/ 218082780 h 2778"/>
              <a:gd name="T12" fmla="*/ 217762043 w 6445"/>
              <a:gd name="T13" fmla="*/ 218082780 h 2778"/>
              <a:gd name="T14" fmla="*/ 217762043 w 6445"/>
              <a:gd name="T15" fmla="*/ 218082780 h 2778"/>
              <a:gd name="T16" fmla="*/ 217762043 w 6445"/>
              <a:gd name="T17" fmla="*/ 218082780 h 2778"/>
              <a:gd name="T18" fmla="*/ 217762043 w 6445"/>
              <a:gd name="T19" fmla="*/ 218082780 h 2778"/>
              <a:gd name="T20" fmla="*/ 217762043 w 6445"/>
              <a:gd name="T21" fmla="*/ 218082780 h 2778"/>
              <a:gd name="T22" fmla="*/ 217762043 w 6445"/>
              <a:gd name="T23" fmla="*/ 218082780 h 2778"/>
              <a:gd name="T24" fmla="*/ 217762043 w 6445"/>
              <a:gd name="T25" fmla="*/ 218082780 h 2778"/>
              <a:gd name="T26" fmla="*/ 217762043 w 6445"/>
              <a:gd name="T27" fmla="*/ 218082780 h 2778"/>
              <a:gd name="T28" fmla="*/ 217762043 w 6445"/>
              <a:gd name="T29" fmla="*/ 218082780 h 2778"/>
              <a:gd name="T30" fmla="*/ 217762043 w 6445"/>
              <a:gd name="T31" fmla="*/ 218082780 h 2778"/>
              <a:gd name="T32" fmla="*/ 217762043 w 6445"/>
              <a:gd name="T33" fmla="*/ 218082780 h 2778"/>
              <a:gd name="T34" fmla="*/ 217762043 w 6445"/>
              <a:gd name="T35" fmla="*/ 218082780 h 2778"/>
              <a:gd name="T36" fmla="*/ 217762043 w 6445"/>
              <a:gd name="T37" fmla="*/ 218082780 h 2778"/>
              <a:gd name="T38" fmla="*/ 217762043 w 6445"/>
              <a:gd name="T39" fmla="*/ 218082780 h 2778"/>
              <a:gd name="T40" fmla="*/ 217762043 w 6445"/>
              <a:gd name="T41" fmla="*/ 218082780 h 2778"/>
              <a:gd name="T42" fmla="*/ 217762043 w 6445"/>
              <a:gd name="T43" fmla="*/ 218082780 h 2778"/>
              <a:gd name="T44" fmla="*/ 217762043 w 6445"/>
              <a:gd name="T45" fmla="*/ 218082780 h 2778"/>
              <a:gd name="T46" fmla="*/ 217762043 w 6445"/>
              <a:gd name="T47" fmla="*/ 218082780 h 2778"/>
              <a:gd name="T48" fmla="*/ 217762043 w 6445"/>
              <a:gd name="T49" fmla="*/ 218082780 h 2778"/>
              <a:gd name="T50" fmla="*/ 217762043 w 6445"/>
              <a:gd name="T51" fmla="*/ 218082780 h 2778"/>
              <a:gd name="T52" fmla="*/ 217762043 w 6445"/>
              <a:gd name="T53" fmla="*/ 218082780 h 2778"/>
              <a:gd name="T54" fmla="*/ 217762043 w 6445"/>
              <a:gd name="T55" fmla="*/ 218082780 h 2778"/>
              <a:gd name="T56" fmla="*/ 217762043 w 6445"/>
              <a:gd name="T57" fmla="*/ 218082780 h 2778"/>
              <a:gd name="T58" fmla="*/ 217762043 w 6445"/>
              <a:gd name="T59" fmla="*/ 218082780 h 2778"/>
              <a:gd name="T60" fmla="*/ 217762043 w 6445"/>
              <a:gd name="T61" fmla="*/ 218082780 h 2778"/>
              <a:gd name="T62" fmla="*/ 217762043 w 6445"/>
              <a:gd name="T63" fmla="*/ 218082780 h 2778"/>
              <a:gd name="T64" fmla="*/ 217762043 w 6445"/>
              <a:gd name="T65" fmla="*/ 218082780 h 2778"/>
              <a:gd name="T66" fmla="*/ 217762043 w 6445"/>
              <a:gd name="T67" fmla="*/ 218082780 h 2778"/>
              <a:gd name="T68" fmla="*/ 217762043 w 6445"/>
              <a:gd name="T69" fmla="*/ 218082780 h 2778"/>
              <a:gd name="T70" fmla="*/ 217762043 w 6445"/>
              <a:gd name="T71" fmla="*/ 218082780 h 2778"/>
              <a:gd name="T72" fmla="*/ 217762043 w 6445"/>
              <a:gd name="T73" fmla="*/ 218082780 h 2778"/>
              <a:gd name="T74" fmla="*/ 217762043 w 6445"/>
              <a:gd name="T75" fmla="*/ 218082780 h 2778"/>
              <a:gd name="T76" fmla="*/ 217762043 w 6445"/>
              <a:gd name="T77" fmla="*/ 218082780 h 2778"/>
              <a:gd name="T78" fmla="*/ 217762043 w 6445"/>
              <a:gd name="T79" fmla="*/ 218082780 h 2778"/>
              <a:gd name="T80" fmla="*/ 217762043 w 6445"/>
              <a:gd name="T81" fmla="*/ 218082780 h 2778"/>
              <a:gd name="T82" fmla="*/ 217762043 w 6445"/>
              <a:gd name="T83" fmla="*/ 218082780 h 2778"/>
              <a:gd name="T84" fmla="*/ 217762043 w 6445"/>
              <a:gd name="T85" fmla="*/ 218082780 h 2778"/>
              <a:gd name="T86" fmla="*/ 217762043 w 6445"/>
              <a:gd name="T87" fmla="*/ 218082780 h 2778"/>
              <a:gd name="T88" fmla="*/ 217762043 w 6445"/>
              <a:gd name="T89" fmla="*/ 218082780 h 2778"/>
              <a:gd name="T90" fmla="*/ 217762043 w 6445"/>
              <a:gd name="T91" fmla="*/ 218082780 h 2778"/>
              <a:gd name="T92" fmla="*/ 217762043 w 6445"/>
              <a:gd name="T93" fmla="*/ 218082780 h 2778"/>
              <a:gd name="T94" fmla="*/ 217762043 w 6445"/>
              <a:gd name="T95" fmla="*/ 218082780 h 2778"/>
              <a:gd name="T96" fmla="*/ 217762043 w 6445"/>
              <a:gd name="T97" fmla="*/ 218082780 h 2778"/>
              <a:gd name="T98" fmla="*/ 217762043 w 6445"/>
              <a:gd name="T99" fmla="*/ 218082780 h 2778"/>
              <a:gd name="T100" fmla="*/ 217762043 w 6445"/>
              <a:gd name="T101" fmla="*/ 218082780 h 2778"/>
              <a:gd name="T102" fmla="*/ 217762043 w 6445"/>
              <a:gd name="T103" fmla="*/ 218082780 h 2778"/>
              <a:gd name="T104" fmla="*/ 217762043 w 6445"/>
              <a:gd name="T105" fmla="*/ 218082780 h 2778"/>
              <a:gd name="T106" fmla="*/ 217762043 w 6445"/>
              <a:gd name="T107" fmla="*/ 218082780 h 2778"/>
              <a:gd name="T108" fmla="*/ 217762043 w 6445"/>
              <a:gd name="T109" fmla="*/ 218082780 h 2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6445" h="2778">
                <a:moveTo>
                  <a:pt x="6445" y="1408"/>
                </a:moveTo>
                <a:lnTo>
                  <a:pt x="6445" y="1408"/>
                </a:lnTo>
                <a:lnTo>
                  <a:pt x="6294" y="1430"/>
                </a:lnTo>
                <a:lnTo>
                  <a:pt x="6143" y="1451"/>
                </a:lnTo>
                <a:lnTo>
                  <a:pt x="5993" y="1474"/>
                </a:lnTo>
                <a:lnTo>
                  <a:pt x="5843" y="1500"/>
                </a:lnTo>
                <a:lnTo>
                  <a:pt x="5694" y="1526"/>
                </a:lnTo>
                <a:lnTo>
                  <a:pt x="5547" y="1554"/>
                </a:lnTo>
                <a:lnTo>
                  <a:pt x="5400" y="1583"/>
                </a:lnTo>
                <a:lnTo>
                  <a:pt x="5254" y="1614"/>
                </a:lnTo>
                <a:lnTo>
                  <a:pt x="5108" y="1646"/>
                </a:lnTo>
                <a:lnTo>
                  <a:pt x="4963" y="1679"/>
                </a:lnTo>
                <a:lnTo>
                  <a:pt x="4818" y="1714"/>
                </a:lnTo>
                <a:lnTo>
                  <a:pt x="4674" y="1750"/>
                </a:lnTo>
                <a:lnTo>
                  <a:pt x="4530" y="1787"/>
                </a:lnTo>
                <a:lnTo>
                  <a:pt x="4388" y="1826"/>
                </a:lnTo>
                <a:lnTo>
                  <a:pt x="4246" y="1867"/>
                </a:lnTo>
                <a:lnTo>
                  <a:pt x="4106" y="1909"/>
                </a:lnTo>
                <a:lnTo>
                  <a:pt x="3965" y="1952"/>
                </a:lnTo>
                <a:lnTo>
                  <a:pt x="3826" y="1996"/>
                </a:lnTo>
                <a:lnTo>
                  <a:pt x="3686" y="2044"/>
                </a:lnTo>
                <a:lnTo>
                  <a:pt x="3548" y="2091"/>
                </a:lnTo>
                <a:lnTo>
                  <a:pt x="3411" y="2141"/>
                </a:lnTo>
                <a:lnTo>
                  <a:pt x="3273" y="2192"/>
                </a:lnTo>
                <a:lnTo>
                  <a:pt x="3136" y="2245"/>
                </a:lnTo>
                <a:lnTo>
                  <a:pt x="2999" y="2298"/>
                </a:lnTo>
                <a:lnTo>
                  <a:pt x="2864" y="2353"/>
                </a:lnTo>
                <a:lnTo>
                  <a:pt x="2729" y="2410"/>
                </a:lnTo>
                <a:lnTo>
                  <a:pt x="2595" y="2468"/>
                </a:lnTo>
                <a:lnTo>
                  <a:pt x="2461" y="2528"/>
                </a:lnTo>
                <a:lnTo>
                  <a:pt x="2329" y="2589"/>
                </a:lnTo>
                <a:lnTo>
                  <a:pt x="2196" y="2651"/>
                </a:lnTo>
                <a:lnTo>
                  <a:pt x="2064" y="2713"/>
                </a:lnTo>
                <a:lnTo>
                  <a:pt x="1934" y="2778"/>
                </a:lnTo>
                <a:lnTo>
                  <a:pt x="1901" y="2766"/>
                </a:lnTo>
                <a:lnTo>
                  <a:pt x="1935" y="2690"/>
                </a:lnTo>
                <a:lnTo>
                  <a:pt x="1972" y="2613"/>
                </a:lnTo>
                <a:lnTo>
                  <a:pt x="2010" y="2537"/>
                </a:lnTo>
                <a:lnTo>
                  <a:pt x="2050" y="2459"/>
                </a:lnTo>
                <a:lnTo>
                  <a:pt x="2093" y="2380"/>
                </a:lnTo>
                <a:lnTo>
                  <a:pt x="2139" y="2302"/>
                </a:lnTo>
                <a:lnTo>
                  <a:pt x="2187" y="2224"/>
                </a:lnTo>
                <a:lnTo>
                  <a:pt x="2237" y="2144"/>
                </a:lnTo>
                <a:lnTo>
                  <a:pt x="2288" y="2063"/>
                </a:lnTo>
                <a:lnTo>
                  <a:pt x="2342" y="1982"/>
                </a:lnTo>
                <a:lnTo>
                  <a:pt x="2398" y="1899"/>
                </a:lnTo>
                <a:lnTo>
                  <a:pt x="2456" y="1817"/>
                </a:lnTo>
                <a:lnTo>
                  <a:pt x="2515" y="1734"/>
                </a:lnTo>
                <a:lnTo>
                  <a:pt x="2578" y="1652"/>
                </a:lnTo>
                <a:lnTo>
                  <a:pt x="2641" y="1568"/>
                </a:lnTo>
                <a:lnTo>
                  <a:pt x="2707" y="1485"/>
                </a:lnTo>
                <a:lnTo>
                  <a:pt x="0" y="1554"/>
                </a:lnTo>
                <a:lnTo>
                  <a:pt x="0" y="1173"/>
                </a:lnTo>
                <a:lnTo>
                  <a:pt x="2707" y="1286"/>
                </a:lnTo>
                <a:lnTo>
                  <a:pt x="2641" y="1204"/>
                </a:lnTo>
                <a:lnTo>
                  <a:pt x="2578" y="1123"/>
                </a:lnTo>
                <a:lnTo>
                  <a:pt x="2515" y="1040"/>
                </a:lnTo>
                <a:lnTo>
                  <a:pt x="2456" y="959"/>
                </a:lnTo>
                <a:lnTo>
                  <a:pt x="2398" y="879"/>
                </a:lnTo>
                <a:lnTo>
                  <a:pt x="2342" y="798"/>
                </a:lnTo>
                <a:lnTo>
                  <a:pt x="2288" y="719"/>
                </a:lnTo>
                <a:lnTo>
                  <a:pt x="2237" y="639"/>
                </a:lnTo>
                <a:lnTo>
                  <a:pt x="2187" y="559"/>
                </a:lnTo>
                <a:lnTo>
                  <a:pt x="2139" y="479"/>
                </a:lnTo>
                <a:lnTo>
                  <a:pt x="2093" y="401"/>
                </a:lnTo>
                <a:lnTo>
                  <a:pt x="2050" y="322"/>
                </a:lnTo>
                <a:lnTo>
                  <a:pt x="2010" y="244"/>
                </a:lnTo>
                <a:lnTo>
                  <a:pt x="1972" y="165"/>
                </a:lnTo>
                <a:lnTo>
                  <a:pt x="1935" y="87"/>
                </a:lnTo>
                <a:lnTo>
                  <a:pt x="1901" y="10"/>
                </a:lnTo>
                <a:lnTo>
                  <a:pt x="1934" y="0"/>
                </a:lnTo>
                <a:lnTo>
                  <a:pt x="2068" y="65"/>
                </a:lnTo>
                <a:lnTo>
                  <a:pt x="2203" y="128"/>
                </a:lnTo>
                <a:lnTo>
                  <a:pt x="2340" y="190"/>
                </a:lnTo>
                <a:lnTo>
                  <a:pt x="2475" y="249"/>
                </a:lnTo>
                <a:lnTo>
                  <a:pt x="2611" y="309"/>
                </a:lnTo>
                <a:lnTo>
                  <a:pt x="2748" y="366"/>
                </a:lnTo>
                <a:lnTo>
                  <a:pt x="2886" y="422"/>
                </a:lnTo>
                <a:lnTo>
                  <a:pt x="3022" y="476"/>
                </a:lnTo>
                <a:lnTo>
                  <a:pt x="3160" y="529"/>
                </a:lnTo>
                <a:lnTo>
                  <a:pt x="3298" y="581"/>
                </a:lnTo>
                <a:lnTo>
                  <a:pt x="3436" y="631"/>
                </a:lnTo>
                <a:lnTo>
                  <a:pt x="3574" y="681"/>
                </a:lnTo>
                <a:lnTo>
                  <a:pt x="3713" y="728"/>
                </a:lnTo>
                <a:lnTo>
                  <a:pt x="3853" y="773"/>
                </a:lnTo>
                <a:lnTo>
                  <a:pt x="3992" y="817"/>
                </a:lnTo>
                <a:lnTo>
                  <a:pt x="4131" y="861"/>
                </a:lnTo>
                <a:lnTo>
                  <a:pt x="4272" y="902"/>
                </a:lnTo>
                <a:lnTo>
                  <a:pt x="4413" y="944"/>
                </a:lnTo>
                <a:lnTo>
                  <a:pt x="4555" y="984"/>
                </a:lnTo>
                <a:lnTo>
                  <a:pt x="4697" y="1021"/>
                </a:lnTo>
                <a:lnTo>
                  <a:pt x="4840" y="1059"/>
                </a:lnTo>
                <a:lnTo>
                  <a:pt x="4983" y="1094"/>
                </a:lnTo>
                <a:lnTo>
                  <a:pt x="5127" y="1128"/>
                </a:lnTo>
                <a:lnTo>
                  <a:pt x="5271" y="1162"/>
                </a:lnTo>
                <a:lnTo>
                  <a:pt x="5416" y="1193"/>
                </a:lnTo>
                <a:lnTo>
                  <a:pt x="5562" y="1223"/>
                </a:lnTo>
                <a:lnTo>
                  <a:pt x="5708" y="1251"/>
                </a:lnTo>
                <a:lnTo>
                  <a:pt x="5854" y="1278"/>
                </a:lnTo>
                <a:lnTo>
                  <a:pt x="6001" y="1305"/>
                </a:lnTo>
                <a:lnTo>
                  <a:pt x="6149" y="1328"/>
                </a:lnTo>
                <a:lnTo>
                  <a:pt x="6296" y="1351"/>
                </a:lnTo>
                <a:lnTo>
                  <a:pt x="6445" y="1373"/>
                </a:lnTo>
                <a:lnTo>
                  <a:pt x="6445" y="1408"/>
                </a:lnTo>
                <a:close/>
              </a:path>
            </a:pathLst>
          </a:custGeom>
          <a:solidFill>
            <a:srgbClr val="8D7A2B"/>
          </a:solidFill>
          <a:ln>
            <a:noFill/>
          </a:ln>
        </p:spPr>
        <p:txBody>
          <a:bodyPr anchor="ctr"/>
          <a:lstStyle/>
          <a:p>
            <a:endParaRPr lang="zh-CN" altLang="en-US"/>
          </a:p>
        </p:txBody>
      </p:sp>
      <p:sp>
        <p:nvSpPr>
          <p:cNvPr id="19" name="KSO_Shape"/>
          <p:cNvSpPr>
            <a:spLocks/>
          </p:cNvSpPr>
          <p:nvPr/>
        </p:nvSpPr>
        <p:spPr bwMode="auto">
          <a:xfrm rot="5400000">
            <a:off x="10083721" y="3069791"/>
            <a:ext cx="718865" cy="494853"/>
          </a:xfrm>
          <a:custGeom>
            <a:avLst/>
            <a:gdLst>
              <a:gd name="T0" fmla="*/ 217762043 w 6445"/>
              <a:gd name="T1" fmla="*/ 218082780 h 2778"/>
              <a:gd name="T2" fmla="*/ 217762043 w 6445"/>
              <a:gd name="T3" fmla="*/ 218082780 h 2778"/>
              <a:gd name="T4" fmla="*/ 217762043 w 6445"/>
              <a:gd name="T5" fmla="*/ 218082780 h 2778"/>
              <a:gd name="T6" fmla="*/ 217762043 w 6445"/>
              <a:gd name="T7" fmla="*/ 218082780 h 2778"/>
              <a:gd name="T8" fmla="*/ 217762043 w 6445"/>
              <a:gd name="T9" fmla="*/ 218082780 h 2778"/>
              <a:gd name="T10" fmla="*/ 217762043 w 6445"/>
              <a:gd name="T11" fmla="*/ 218082780 h 2778"/>
              <a:gd name="T12" fmla="*/ 217762043 w 6445"/>
              <a:gd name="T13" fmla="*/ 218082780 h 2778"/>
              <a:gd name="T14" fmla="*/ 217762043 w 6445"/>
              <a:gd name="T15" fmla="*/ 218082780 h 2778"/>
              <a:gd name="T16" fmla="*/ 217762043 w 6445"/>
              <a:gd name="T17" fmla="*/ 218082780 h 2778"/>
              <a:gd name="T18" fmla="*/ 217762043 w 6445"/>
              <a:gd name="T19" fmla="*/ 218082780 h 2778"/>
              <a:gd name="T20" fmla="*/ 217762043 w 6445"/>
              <a:gd name="T21" fmla="*/ 218082780 h 2778"/>
              <a:gd name="T22" fmla="*/ 217762043 w 6445"/>
              <a:gd name="T23" fmla="*/ 218082780 h 2778"/>
              <a:gd name="T24" fmla="*/ 217762043 w 6445"/>
              <a:gd name="T25" fmla="*/ 218082780 h 2778"/>
              <a:gd name="T26" fmla="*/ 217762043 w 6445"/>
              <a:gd name="T27" fmla="*/ 218082780 h 2778"/>
              <a:gd name="T28" fmla="*/ 217762043 w 6445"/>
              <a:gd name="T29" fmla="*/ 218082780 h 2778"/>
              <a:gd name="T30" fmla="*/ 217762043 w 6445"/>
              <a:gd name="T31" fmla="*/ 218082780 h 2778"/>
              <a:gd name="T32" fmla="*/ 217762043 w 6445"/>
              <a:gd name="T33" fmla="*/ 218082780 h 2778"/>
              <a:gd name="T34" fmla="*/ 217762043 w 6445"/>
              <a:gd name="T35" fmla="*/ 218082780 h 2778"/>
              <a:gd name="T36" fmla="*/ 217762043 w 6445"/>
              <a:gd name="T37" fmla="*/ 218082780 h 2778"/>
              <a:gd name="T38" fmla="*/ 217762043 w 6445"/>
              <a:gd name="T39" fmla="*/ 218082780 h 2778"/>
              <a:gd name="T40" fmla="*/ 217762043 w 6445"/>
              <a:gd name="T41" fmla="*/ 218082780 h 2778"/>
              <a:gd name="T42" fmla="*/ 217762043 w 6445"/>
              <a:gd name="T43" fmla="*/ 218082780 h 2778"/>
              <a:gd name="T44" fmla="*/ 217762043 w 6445"/>
              <a:gd name="T45" fmla="*/ 218082780 h 2778"/>
              <a:gd name="T46" fmla="*/ 217762043 w 6445"/>
              <a:gd name="T47" fmla="*/ 218082780 h 2778"/>
              <a:gd name="T48" fmla="*/ 217762043 w 6445"/>
              <a:gd name="T49" fmla="*/ 218082780 h 2778"/>
              <a:gd name="T50" fmla="*/ 217762043 w 6445"/>
              <a:gd name="T51" fmla="*/ 218082780 h 2778"/>
              <a:gd name="T52" fmla="*/ 217762043 w 6445"/>
              <a:gd name="T53" fmla="*/ 218082780 h 2778"/>
              <a:gd name="T54" fmla="*/ 217762043 w 6445"/>
              <a:gd name="T55" fmla="*/ 218082780 h 2778"/>
              <a:gd name="T56" fmla="*/ 217762043 w 6445"/>
              <a:gd name="T57" fmla="*/ 218082780 h 2778"/>
              <a:gd name="T58" fmla="*/ 217762043 w 6445"/>
              <a:gd name="T59" fmla="*/ 218082780 h 2778"/>
              <a:gd name="T60" fmla="*/ 217762043 w 6445"/>
              <a:gd name="T61" fmla="*/ 218082780 h 2778"/>
              <a:gd name="T62" fmla="*/ 217762043 w 6445"/>
              <a:gd name="T63" fmla="*/ 218082780 h 2778"/>
              <a:gd name="T64" fmla="*/ 217762043 w 6445"/>
              <a:gd name="T65" fmla="*/ 218082780 h 2778"/>
              <a:gd name="T66" fmla="*/ 217762043 w 6445"/>
              <a:gd name="T67" fmla="*/ 218082780 h 2778"/>
              <a:gd name="T68" fmla="*/ 217762043 w 6445"/>
              <a:gd name="T69" fmla="*/ 218082780 h 2778"/>
              <a:gd name="T70" fmla="*/ 217762043 w 6445"/>
              <a:gd name="T71" fmla="*/ 218082780 h 2778"/>
              <a:gd name="T72" fmla="*/ 217762043 w 6445"/>
              <a:gd name="T73" fmla="*/ 218082780 h 2778"/>
              <a:gd name="T74" fmla="*/ 217762043 w 6445"/>
              <a:gd name="T75" fmla="*/ 218082780 h 2778"/>
              <a:gd name="T76" fmla="*/ 217762043 w 6445"/>
              <a:gd name="T77" fmla="*/ 218082780 h 2778"/>
              <a:gd name="T78" fmla="*/ 217762043 w 6445"/>
              <a:gd name="T79" fmla="*/ 218082780 h 2778"/>
              <a:gd name="T80" fmla="*/ 217762043 w 6445"/>
              <a:gd name="T81" fmla="*/ 218082780 h 2778"/>
              <a:gd name="T82" fmla="*/ 217762043 w 6445"/>
              <a:gd name="T83" fmla="*/ 218082780 h 2778"/>
              <a:gd name="T84" fmla="*/ 217762043 w 6445"/>
              <a:gd name="T85" fmla="*/ 218082780 h 2778"/>
              <a:gd name="T86" fmla="*/ 217762043 w 6445"/>
              <a:gd name="T87" fmla="*/ 218082780 h 2778"/>
              <a:gd name="T88" fmla="*/ 217762043 w 6445"/>
              <a:gd name="T89" fmla="*/ 218082780 h 2778"/>
              <a:gd name="T90" fmla="*/ 217762043 w 6445"/>
              <a:gd name="T91" fmla="*/ 218082780 h 2778"/>
              <a:gd name="T92" fmla="*/ 217762043 w 6445"/>
              <a:gd name="T93" fmla="*/ 218082780 h 2778"/>
              <a:gd name="T94" fmla="*/ 217762043 w 6445"/>
              <a:gd name="T95" fmla="*/ 218082780 h 2778"/>
              <a:gd name="T96" fmla="*/ 217762043 w 6445"/>
              <a:gd name="T97" fmla="*/ 218082780 h 2778"/>
              <a:gd name="T98" fmla="*/ 217762043 w 6445"/>
              <a:gd name="T99" fmla="*/ 218082780 h 2778"/>
              <a:gd name="T100" fmla="*/ 217762043 w 6445"/>
              <a:gd name="T101" fmla="*/ 218082780 h 2778"/>
              <a:gd name="T102" fmla="*/ 217762043 w 6445"/>
              <a:gd name="T103" fmla="*/ 218082780 h 2778"/>
              <a:gd name="T104" fmla="*/ 217762043 w 6445"/>
              <a:gd name="T105" fmla="*/ 218082780 h 2778"/>
              <a:gd name="T106" fmla="*/ 217762043 w 6445"/>
              <a:gd name="T107" fmla="*/ 218082780 h 2778"/>
              <a:gd name="T108" fmla="*/ 217762043 w 6445"/>
              <a:gd name="T109" fmla="*/ 218082780 h 2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6445" h="2778">
                <a:moveTo>
                  <a:pt x="6445" y="1408"/>
                </a:moveTo>
                <a:lnTo>
                  <a:pt x="6445" y="1408"/>
                </a:lnTo>
                <a:lnTo>
                  <a:pt x="6294" y="1430"/>
                </a:lnTo>
                <a:lnTo>
                  <a:pt x="6143" y="1451"/>
                </a:lnTo>
                <a:lnTo>
                  <a:pt x="5993" y="1474"/>
                </a:lnTo>
                <a:lnTo>
                  <a:pt x="5843" y="1500"/>
                </a:lnTo>
                <a:lnTo>
                  <a:pt x="5694" y="1526"/>
                </a:lnTo>
                <a:lnTo>
                  <a:pt x="5547" y="1554"/>
                </a:lnTo>
                <a:lnTo>
                  <a:pt x="5400" y="1583"/>
                </a:lnTo>
                <a:lnTo>
                  <a:pt x="5254" y="1614"/>
                </a:lnTo>
                <a:lnTo>
                  <a:pt x="5108" y="1646"/>
                </a:lnTo>
                <a:lnTo>
                  <a:pt x="4963" y="1679"/>
                </a:lnTo>
                <a:lnTo>
                  <a:pt x="4818" y="1714"/>
                </a:lnTo>
                <a:lnTo>
                  <a:pt x="4674" y="1750"/>
                </a:lnTo>
                <a:lnTo>
                  <a:pt x="4530" y="1787"/>
                </a:lnTo>
                <a:lnTo>
                  <a:pt x="4388" y="1826"/>
                </a:lnTo>
                <a:lnTo>
                  <a:pt x="4246" y="1867"/>
                </a:lnTo>
                <a:lnTo>
                  <a:pt x="4106" y="1909"/>
                </a:lnTo>
                <a:lnTo>
                  <a:pt x="3965" y="1952"/>
                </a:lnTo>
                <a:lnTo>
                  <a:pt x="3826" y="1996"/>
                </a:lnTo>
                <a:lnTo>
                  <a:pt x="3686" y="2044"/>
                </a:lnTo>
                <a:lnTo>
                  <a:pt x="3548" y="2091"/>
                </a:lnTo>
                <a:lnTo>
                  <a:pt x="3411" y="2141"/>
                </a:lnTo>
                <a:lnTo>
                  <a:pt x="3273" y="2192"/>
                </a:lnTo>
                <a:lnTo>
                  <a:pt x="3136" y="2245"/>
                </a:lnTo>
                <a:lnTo>
                  <a:pt x="2999" y="2298"/>
                </a:lnTo>
                <a:lnTo>
                  <a:pt x="2864" y="2353"/>
                </a:lnTo>
                <a:lnTo>
                  <a:pt x="2729" y="2410"/>
                </a:lnTo>
                <a:lnTo>
                  <a:pt x="2595" y="2468"/>
                </a:lnTo>
                <a:lnTo>
                  <a:pt x="2461" y="2528"/>
                </a:lnTo>
                <a:lnTo>
                  <a:pt x="2329" y="2589"/>
                </a:lnTo>
                <a:lnTo>
                  <a:pt x="2196" y="2651"/>
                </a:lnTo>
                <a:lnTo>
                  <a:pt x="2064" y="2713"/>
                </a:lnTo>
                <a:lnTo>
                  <a:pt x="1934" y="2778"/>
                </a:lnTo>
                <a:lnTo>
                  <a:pt x="1901" y="2766"/>
                </a:lnTo>
                <a:lnTo>
                  <a:pt x="1935" y="2690"/>
                </a:lnTo>
                <a:lnTo>
                  <a:pt x="1972" y="2613"/>
                </a:lnTo>
                <a:lnTo>
                  <a:pt x="2010" y="2537"/>
                </a:lnTo>
                <a:lnTo>
                  <a:pt x="2050" y="2459"/>
                </a:lnTo>
                <a:lnTo>
                  <a:pt x="2093" y="2380"/>
                </a:lnTo>
                <a:lnTo>
                  <a:pt x="2139" y="2302"/>
                </a:lnTo>
                <a:lnTo>
                  <a:pt x="2187" y="2224"/>
                </a:lnTo>
                <a:lnTo>
                  <a:pt x="2237" y="2144"/>
                </a:lnTo>
                <a:lnTo>
                  <a:pt x="2288" y="2063"/>
                </a:lnTo>
                <a:lnTo>
                  <a:pt x="2342" y="1982"/>
                </a:lnTo>
                <a:lnTo>
                  <a:pt x="2398" y="1899"/>
                </a:lnTo>
                <a:lnTo>
                  <a:pt x="2456" y="1817"/>
                </a:lnTo>
                <a:lnTo>
                  <a:pt x="2515" y="1734"/>
                </a:lnTo>
                <a:lnTo>
                  <a:pt x="2578" y="1652"/>
                </a:lnTo>
                <a:lnTo>
                  <a:pt x="2641" y="1568"/>
                </a:lnTo>
                <a:lnTo>
                  <a:pt x="2707" y="1485"/>
                </a:lnTo>
                <a:lnTo>
                  <a:pt x="0" y="1554"/>
                </a:lnTo>
                <a:lnTo>
                  <a:pt x="0" y="1173"/>
                </a:lnTo>
                <a:lnTo>
                  <a:pt x="2707" y="1286"/>
                </a:lnTo>
                <a:lnTo>
                  <a:pt x="2641" y="1204"/>
                </a:lnTo>
                <a:lnTo>
                  <a:pt x="2578" y="1123"/>
                </a:lnTo>
                <a:lnTo>
                  <a:pt x="2515" y="1040"/>
                </a:lnTo>
                <a:lnTo>
                  <a:pt x="2456" y="959"/>
                </a:lnTo>
                <a:lnTo>
                  <a:pt x="2398" y="879"/>
                </a:lnTo>
                <a:lnTo>
                  <a:pt x="2342" y="798"/>
                </a:lnTo>
                <a:lnTo>
                  <a:pt x="2288" y="719"/>
                </a:lnTo>
                <a:lnTo>
                  <a:pt x="2237" y="639"/>
                </a:lnTo>
                <a:lnTo>
                  <a:pt x="2187" y="559"/>
                </a:lnTo>
                <a:lnTo>
                  <a:pt x="2139" y="479"/>
                </a:lnTo>
                <a:lnTo>
                  <a:pt x="2093" y="401"/>
                </a:lnTo>
                <a:lnTo>
                  <a:pt x="2050" y="322"/>
                </a:lnTo>
                <a:lnTo>
                  <a:pt x="2010" y="244"/>
                </a:lnTo>
                <a:lnTo>
                  <a:pt x="1972" y="165"/>
                </a:lnTo>
                <a:lnTo>
                  <a:pt x="1935" y="87"/>
                </a:lnTo>
                <a:lnTo>
                  <a:pt x="1901" y="10"/>
                </a:lnTo>
                <a:lnTo>
                  <a:pt x="1934" y="0"/>
                </a:lnTo>
                <a:lnTo>
                  <a:pt x="2068" y="65"/>
                </a:lnTo>
                <a:lnTo>
                  <a:pt x="2203" y="128"/>
                </a:lnTo>
                <a:lnTo>
                  <a:pt x="2340" y="190"/>
                </a:lnTo>
                <a:lnTo>
                  <a:pt x="2475" y="249"/>
                </a:lnTo>
                <a:lnTo>
                  <a:pt x="2611" y="309"/>
                </a:lnTo>
                <a:lnTo>
                  <a:pt x="2748" y="366"/>
                </a:lnTo>
                <a:lnTo>
                  <a:pt x="2886" y="422"/>
                </a:lnTo>
                <a:lnTo>
                  <a:pt x="3022" y="476"/>
                </a:lnTo>
                <a:lnTo>
                  <a:pt x="3160" y="529"/>
                </a:lnTo>
                <a:lnTo>
                  <a:pt x="3298" y="581"/>
                </a:lnTo>
                <a:lnTo>
                  <a:pt x="3436" y="631"/>
                </a:lnTo>
                <a:lnTo>
                  <a:pt x="3574" y="681"/>
                </a:lnTo>
                <a:lnTo>
                  <a:pt x="3713" y="728"/>
                </a:lnTo>
                <a:lnTo>
                  <a:pt x="3853" y="773"/>
                </a:lnTo>
                <a:lnTo>
                  <a:pt x="3992" y="817"/>
                </a:lnTo>
                <a:lnTo>
                  <a:pt x="4131" y="861"/>
                </a:lnTo>
                <a:lnTo>
                  <a:pt x="4272" y="902"/>
                </a:lnTo>
                <a:lnTo>
                  <a:pt x="4413" y="944"/>
                </a:lnTo>
                <a:lnTo>
                  <a:pt x="4555" y="984"/>
                </a:lnTo>
                <a:lnTo>
                  <a:pt x="4697" y="1021"/>
                </a:lnTo>
                <a:lnTo>
                  <a:pt x="4840" y="1059"/>
                </a:lnTo>
                <a:lnTo>
                  <a:pt x="4983" y="1094"/>
                </a:lnTo>
                <a:lnTo>
                  <a:pt x="5127" y="1128"/>
                </a:lnTo>
                <a:lnTo>
                  <a:pt x="5271" y="1162"/>
                </a:lnTo>
                <a:lnTo>
                  <a:pt x="5416" y="1193"/>
                </a:lnTo>
                <a:lnTo>
                  <a:pt x="5562" y="1223"/>
                </a:lnTo>
                <a:lnTo>
                  <a:pt x="5708" y="1251"/>
                </a:lnTo>
                <a:lnTo>
                  <a:pt x="5854" y="1278"/>
                </a:lnTo>
                <a:lnTo>
                  <a:pt x="6001" y="1305"/>
                </a:lnTo>
                <a:lnTo>
                  <a:pt x="6149" y="1328"/>
                </a:lnTo>
                <a:lnTo>
                  <a:pt x="6296" y="1351"/>
                </a:lnTo>
                <a:lnTo>
                  <a:pt x="6445" y="1373"/>
                </a:lnTo>
                <a:lnTo>
                  <a:pt x="6445" y="1408"/>
                </a:lnTo>
                <a:close/>
              </a:path>
            </a:pathLst>
          </a:custGeom>
          <a:solidFill>
            <a:srgbClr val="8D7A2B"/>
          </a:solidFill>
          <a:ln>
            <a:noFill/>
          </a:ln>
        </p:spPr>
        <p:txBody>
          <a:bodyPr anchor="ctr"/>
          <a:lstStyle/>
          <a:p>
            <a:endParaRPr lang="zh-CN" altLang="en-US"/>
          </a:p>
        </p:txBody>
      </p:sp>
      <p:sp>
        <p:nvSpPr>
          <p:cNvPr id="18" name="KSO_Shape"/>
          <p:cNvSpPr>
            <a:spLocks/>
          </p:cNvSpPr>
          <p:nvPr/>
        </p:nvSpPr>
        <p:spPr bwMode="auto">
          <a:xfrm rot="5400000">
            <a:off x="5981220" y="3053122"/>
            <a:ext cx="718865" cy="494853"/>
          </a:xfrm>
          <a:custGeom>
            <a:avLst/>
            <a:gdLst>
              <a:gd name="T0" fmla="*/ 217762043 w 6445"/>
              <a:gd name="T1" fmla="*/ 218082780 h 2778"/>
              <a:gd name="T2" fmla="*/ 217762043 w 6445"/>
              <a:gd name="T3" fmla="*/ 218082780 h 2778"/>
              <a:gd name="T4" fmla="*/ 217762043 w 6445"/>
              <a:gd name="T5" fmla="*/ 218082780 h 2778"/>
              <a:gd name="T6" fmla="*/ 217762043 w 6445"/>
              <a:gd name="T7" fmla="*/ 218082780 h 2778"/>
              <a:gd name="T8" fmla="*/ 217762043 w 6445"/>
              <a:gd name="T9" fmla="*/ 218082780 h 2778"/>
              <a:gd name="T10" fmla="*/ 217762043 w 6445"/>
              <a:gd name="T11" fmla="*/ 218082780 h 2778"/>
              <a:gd name="T12" fmla="*/ 217762043 w 6445"/>
              <a:gd name="T13" fmla="*/ 218082780 h 2778"/>
              <a:gd name="T14" fmla="*/ 217762043 w 6445"/>
              <a:gd name="T15" fmla="*/ 218082780 h 2778"/>
              <a:gd name="T16" fmla="*/ 217762043 w 6445"/>
              <a:gd name="T17" fmla="*/ 218082780 h 2778"/>
              <a:gd name="T18" fmla="*/ 217762043 w 6445"/>
              <a:gd name="T19" fmla="*/ 218082780 h 2778"/>
              <a:gd name="T20" fmla="*/ 217762043 w 6445"/>
              <a:gd name="T21" fmla="*/ 218082780 h 2778"/>
              <a:gd name="T22" fmla="*/ 217762043 w 6445"/>
              <a:gd name="T23" fmla="*/ 218082780 h 2778"/>
              <a:gd name="T24" fmla="*/ 217762043 w 6445"/>
              <a:gd name="T25" fmla="*/ 218082780 h 2778"/>
              <a:gd name="T26" fmla="*/ 217762043 w 6445"/>
              <a:gd name="T27" fmla="*/ 218082780 h 2778"/>
              <a:gd name="T28" fmla="*/ 217762043 w 6445"/>
              <a:gd name="T29" fmla="*/ 218082780 h 2778"/>
              <a:gd name="T30" fmla="*/ 217762043 w 6445"/>
              <a:gd name="T31" fmla="*/ 218082780 h 2778"/>
              <a:gd name="T32" fmla="*/ 217762043 w 6445"/>
              <a:gd name="T33" fmla="*/ 218082780 h 2778"/>
              <a:gd name="T34" fmla="*/ 217762043 w 6445"/>
              <a:gd name="T35" fmla="*/ 218082780 h 2778"/>
              <a:gd name="T36" fmla="*/ 217762043 w 6445"/>
              <a:gd name="T37" fmla="*/ 218082780 h 2778"/>
              <a:gd name="T38" fmla="*/ 217762043 w 6445"/>
              <a:gd name="T39" fmla="*/ 218082780 h 2778"/>
              <a:gd name="T40" fmla="*/ 217762043 w 6445"/>
              <a:gd name="T41" fmla="*/ 218082780 h 2778"/>
              <a:gd name="T42" fmla="*/ 217762043 w 6445"/>
              <a:gd name="T43" fmla="*/ 218082780 h 2778"/>
              <a:gd name="T44" fmla="*/ 217762043 w 6445"/>
              <a:gd name="T45" fmla="*/ 218082780 h 2778"/>
              <a:gd name="T46" fmla="*/ 217762043 w 6445"/>
              <a:gd name="T47" fmla="*/ 218082780 h 2778"/>
              <a:gd name="T48" fmla="*/ 217762043 w 6445"/>
              <a:gd name="T49" fmla="*/ 218082780 h 2778"/>
              <a:gd name="T50" fmla="*/ 217762043 w 6445"/>
              <a:gd name="T51" fmla="*/ 218082780 h 2778"/>
              <a:gd name="T52" fmla="*/ 217762043 w 6445"/>
              <a:gd name="T53" fmla="*/ 218082780 h 2778"/>
              <a:gd name="T54" fmla="*/ 217762043 w 6445"/>
              <a:gd name="T55" fmla="*/ 218082780 h 2778"/>
              <a:gd name="T56" fmla="*/ 217762043 w 6445"/>
              <a:gd name="T57" fmla="*/ 218082780 h 2778"/>
              <a:gd name="T58" fmla="*/ 217762043 w 6445"/>
              <a:gd name="T59" fmla="*/ 218082780 h 2778"/>
              <a:gd name="T60" fmla="*/ 217762043 w 6445"/>
              <a:gd name="T61" fmla="*/ 218082780 h 2778"/>
              <a:gd name="T62" fmla="*/ 217762043 w 6445"/>
              <a:gd name="T63" fmla="*/ 218082780 h 2778"/>
              <a:gd name="T64" fmla="*/ 217762043 w 6445"/>
              <a:gd name="T65" fmla="*/ 218082780 h 2778"/>
              <a:gd name="T66" fmla="*/ 217762043 w 6445"/>
              <a:gd name="T67" fmla="*/ 218082780 h 2778"/>
              <a:gd name="T68" fmla="*/ 217762043 w 6445"/>
              <a:gd name="T69" fmla="*/ 218082780 h 2778"/>
              <a:gd name="T70" fmla="*/ 217762043 w 6445"/>
              <a:gd name="T71" fmla="*/ 218082780 h 2778"/>
              <a:gd name="T72" fmla="*/ 217762043 w 6445"/>
              <a:gd name="T73" fmla="*/ 218082780 h 2778"/>
              <a:gd name="T74" fmla="*/ 217762043 w 6445"/>
              <a:gd name="T75" fmla="*/ 218082780 h 2778"/>
              <a:gd name="T76" fmla="*/ 217762043 w 6445"/>
              <a:gd name="T77" fmla="*/ 218082780 h 2778"/>
              <a:gd name="T78" fmla="*/ 217762043 w 6445"/>
              <a:gd name="T79" fmla="*/ 218082780 h 2778"/>
              <a:gd name="T80" fmla="*/ 217762043 w 6445"/>
              <a:gd name="T81" fmla="*/ 218082780 h 2778"/>
              <a:gd name="T82" fmla="*/ 217762043 w 6445"/>
              <a:gd name="T83" fmla="*/ 218082780 h 2778"/>
              <a:gd name="T84" fmla="*/ 217762043 w 6445"/>
              <a:gd name="T85" fmla="*/ 218082780 h 2778"/>
              <a:gd name="T86" fmla="*/ 217762043 w 6445"/>
              <a:gd name="T87" fmla="*/ 218082780 h 2778"/>
              <a:gd name="T88" fmla="*/ 217762043 w 6445"/>
              <a:gd name="T89" fmla="*/ 218082780 h 2778"/>
              <a:gd name="T90" fmla="*/ 217762043 w 6445"/>
              <a:gd name="T91" fmla="*/ 218082780 h 2778"/>
              <a:gd name="T92" fmla="*/ 217762043 w 6445"/>
              <a:gd name="T93" fmla="*/ 218082780 h 2778"/>
              <a:gd name="T94" fmla="*/ 217762043 w 6445"/>
              <a:gd name="T95" fmla="*/ 218082780 h 2778"/>
              <a:gd name="T96" fmla="*/ 217762043 w 6445"/>
              <a:gd name="T97" fmla="*/ 218082780 h 2778"/>
              <a:gd name="T98" fmla="*/ 217762043 w 6445"/>
              <a:gd name="T99" fmla="*/ 218082780 h 2778"/>
              <a:gd name="T100" fmla="*/ 217762043 w 6445"/>
              <a:gd name="T101" fmla="*/ 218082780 h 2778"/>
              <a:gd name="T102" fmla="*/ 217762043 w 6445"/>
              <a:gd name="T103" fmla="*/ 218082780 h 2778"/>
              <a:gd name="T104" fmla="*/ 217762043 w 6445"/>
              <a:gd name="T105" fmla="*/ 218082780 h 2778"/>
              <a:gd name="T106" fmla="*/ 217762043 w 6445"/>
              <a:gd name="T107" fmla="*/ 218082780 h 2778"/>
              <a:gd name="T108" fmla="*/ 217762043 w 6445"/>
              <a:gd name="T109" fmla="*/ 218082780 h 2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6445" h="2778">
                <a:moveTo>
                  <a:pt x="6445" y="1408"/>
                </a:moveTo>
                <a:lnTo>
                  <a:pt x="6445" y="1408"/>
                </a:lnTo>
                <a:lnTo>
                  <a:pt x="6294" y="1430"/>
                </a:lnTo>
                <a:lnTo>
                  <a:pt x="6143" y="1451"/>
                </a:lnTo>
                <a:lnTo>
                  <a:pt x="5993" y="1474"/>
                </a:lnTo>
                <a:lnTo>
                  <a:pt x="5843" y="1500"/>
                </a:lnTo>
                <a:lnTo>
                  <a:pt x="5694" y="1526"/>
                </a:lnTo>
                <a:lnTo>
                  <a:pt x="5547" y="1554"/>
                </a:lnTo>
                <a:lnTo>
                  <a:pt x="5400" y="1583"/>
                </a:lnTo>
                <a:lnTo>
                  <a:pt x="5254" y="1614"/>
                </a:lnTo>
                <a:lnTo>
                  <a:pt x="5108" y="1646"/>
                </a:lnTo>
                <a:lnTo>
                  <a:pt x="4963" y="1679"/>
                </a:lnTo>
                <a:lnTo>
                  <a:pt x="4818" y="1714"/>
                </a:lnTo>
                <a:lnTo>
                  <a:pt x="4674" y="1750"/>
                </a:lnTo>
                <a:lnTo>
                  <a:pt x="4530" y="1787"/>
                </a:lnTo>
                <a:lnTo>
                  <a:pt x="4388" y="1826"/>
                </a:lnTo>
                <a:lnTo>
                  <a:pt x="4246" y="1867"/>
                </a:lnTo>
                <a:lnTo>
                  <a:pt x="4106" y="1909"/>
                </a:lnTo>
                <a:lnTo>
                  <a:pt x="3965" y="1952"/>
                </a:lnTo>
                <a:lnTo>
                  <a:pt x="3826" y="1996"/>
                </a:lnTo>
                <a:lnTo>
                  <a:pt x="3686" y="2044"/>
                </a:lnTo>
                <a:lnTo>
                  <a:pt x="3548" y="2091"/>
                </a:lnTo>
                <a:lnTo>
                  <a:pt x="3411" y="2141"/>
                </a:lnTo>
                <a:lnTo>
                  <a:pt x="3273" y="2192"/>
                </a:lnTo>
                <a:lnTo>
                  <a:pt x="3136" y="2245"/>
                </a:lnTo>
                <a:lnTo>
                  <a:pt x="2999" y="2298"/>
                </a:lnTo>
                <a:lnTo>
                  <a:pt x="2864" y="2353"/>
                </a:lnTo>
                <a:lnTo>
                  <a:pt x="2729" y="2410"/>
                </a:lnTo>
                <a:lnTo>
                  <a:pt x="2595" y="2468"/>
                </a:lnTo>
                <a:lnTo>
                  <a:pt x="2461" y="2528"/>
                </a:lnTo>
                <a:lnTo>
                  <a:pt x="2329" y="2589"/>
                </a:lnTo>
                <a:lnTo>
                  <a:pt x="2196" y="2651"/>
                </a:lnTo>
                <a:lnTo>
                  <a:pt x="2064" y="2713"/>
                </a:lnTo>
                <a:lnTo>
                  <a:pt x="1934" y="2778"/>
                </a:lnTo>
                <a:lnTo>
                  <a:pt x="1901" y="2766"/>
                </a:lnTo>
                <a:lnTo>
                  <a:pt x="1935" y="2690"/>
                </a:lnTo>
                <a:lnTo>
                  <a:pt x="1972" y="2613"/>
                </a:lnTo>
                <a:lnTo>
                  <a:pt x="2010" y="2537"/>
                </a:lnTo>
                <a:lnTo>
                  <a:pt x="2050" y="2459"/>
                </a:lnTo>
                <a:lnTo>
                  <a:pt x="2093" y="2380"/>
                </a:lnTo>
                <a:lnTo>
                  <a:pt x="2139" y="2302"/>
                </a:lnTo>
                <a:lnTo>
                  <a:pt x="2187" y="2224"/>
                </a:lnTo>
                <a:lnTo>
                  <a:pt x="2237" y="2144"/>
                </a:lnTo>
                <a:lnTo>
                  <a:pt x="2288" y="2063"/>
                </a:lnTo>
                <a:lnTo>
                  <a:pt x="2342" y="1982"/>
                </a:lnTo>
                <a:lnTo>
                  <a:pt x="2398" y="1899"/>
                </a:lnTo>
                <a:lnTo>
                  <a:pt x="2456" y="1817"/>
                </a:lnTo>
                <a:lnTo>
                  <a:pt x="2515" y="1734"/>
                </a:lnTo>
                <a:lnTo>
                  <a:pt x="2578" y="1652"/>
                </a:lnTo>
                <a:lnTo>
                  <a:pt x="2641" y="1568"/>
                </a:lnTo>
                <a:lnTo>
                  <a:pt x="2707" y="1485"/>
                </a:lnTo>
                <a:lnTo>
                  <a:pt x="0" y="1554"/>
                </a:lnTo>
                <a:lnTo>
                  <a:pt x="0" y="1173"/>
                </a:lnTo>
                <a:lnTo>
                  <a:pt x="2707" y="1286"/>
                </a:lnTo>
                <a:lnTo>
                  <a:pt x="2641" y="1204"/>
                </a:lnTo>
                <a:lnTo>
                  <a:pt x="2578" y="1123"/>
                </a:lnTo>
                <a:lnTo>
                  <a:pt x="2515" y="1040"/>
                </a:lnTo>
                <a:lnTo>
                  <a:pt x="2456" y="959"/>
                </a:lnTo>
                <a:lnTo>
                  <a:pt x="2398" y="879"/>
                </a:lnTo>
                <a:lnTo>
                  <a:pt x="2342" y="798"/>
                </a:lnTo>
                <a:lnTo>
                  <a:pt x="2288" y="719"/>
                </a:lnTo>
                <a:lnTo>
                  <a:pt x="2237" y="639"/>
                </a:lnTo>
                <a:lnTo>
                  <a:pt x="2187" y="559"/>
                </a:lnTo>
                <a:lnTo>
                  <a:pt x="2139" y="479"/>
                </a:lnTo>
                <a:lnTo>
                  <a:pt x="2093" y="401"/>
                </a:lnTo>
                <a:lnTo>
                  <a:pt x="2050" y="322"/>
                </a:lnTo>
                <a:lnTo>
                  <a:pt x="2010" y="244"/>
                </a:lnTo>
                <a:lnTo>
                  <a:pt x="1972" y="165"/>
                </a:lnTo>
                <a:lnTo>
                  <a:pt x="1935" y="87"/>
                </a:lnTo>
                <a:lnTo>
                  <a:pt x="1901" y="10"/>
                </a:lnTo>
                <a:lnTo>
                  <a:pt x="1934" y="0"/>
                </a:lnTo>
                <a:lnTo>
                  <a:pt x="2068" y="65"/>
                </a:lnTo>
                <a:lnTo>
                  <a:pt x="2203" y="128"/>
                </a:lnTo>
                <a:lnTo>
                  <a:pt x="2340" y="190"/>
                </a:lnTo>
                <a:lnTo>
                  <a:pt x="2475" y="249"/>
                </a:lnTo>
                <a:lnTo>
                  <a:pt x="2611" y="309"/>
                </a:lnTo>
                <a:lnTo>
                  <a:pt x="2748" y="366"/>
                </a:lnTo>
                <a:lnTo>
                  <a:pt x="2886" y="422"/>
                </a:lnTo>
                <a:lnTo>
                  <a:pt x="3022" y="476"/>
                </a:lnTo>
                <a:lnTo>
                  <a:pt x="3160" y="529"/>
                </a:lnTo>
                <a:lnTo>
                  <a:pt x="3298" y="581"/>
                </a:lnTo>
                <a:lnTo>
                  <a:pt x="3436" y="631"/>
                </a:lnTo>
                <a:lnTo>
                  <a:pt x="3574" y="681"/>
                </a:lnTo>
                <a:lnTo>
                  <a:pt x="3713" y="728"/>
                </a:lnTo>
                <a:lnTo>
                  <a:pt x="3853" y="773"/>
                </a:lnTo>
                <a:lnTo>
                  <a:pt x="3992" y="817"/>
                </a:lnTo>
                <a:lnTo>
                  <a:pt x="4131" y="861"/>
                </a:lnTo>
                <a:lnTo>
                  <a:pt x="4272" y="902"/>
                </a:lnTo>
                <a:lnTo>
                  <a:pt x="4413" y="944"/>
                </a:lnTo>
                <a:lnTo>
                  <a:pt x="4555" y="984"/>
                </a:lnTo>
                <a:lnTo>
                  <a:pt x="4697" y="1021"/>
                </a:lnTo>
                <a:lnTo>
                  <a:pt x="4840" y="1059"/>
                </a:lnTo>
                <a:lnTo>
                  <a:pt x="4983" y="1094"/>
                </a:lnTo>
                <a:lnTo>
                  <a:pt x="5127" y="1128"/>
                </a:lnTo>
                <a:lnTo>
                  <a:pt x="5271" y="1162"/>
                </a:lnTo>
                <a:lnTo>
                  <a:pt x="5416" y="1193"/>
                </a:lnTo>
                <a:lnTo>
                  <a:pt x="5562" y="1223"/>
                </a:lnTo>
                <a:lnTo>
                  <a:pt x="5708" y="1251"/>
                </a:lnTo>
                <a:lnTo>
                  <a:pt x="5854" y="1278"/>
                </a:lnTo>
                <a:lnTo>
                  <a:pt x="6001" y="1305"/>
                </a:lnTo>
                <a:lnTo>
                  <a:pt x="6149" y="1328"/>
                </a:lnTo>
                <a:lnTo>
                  <a:pt x="6296" y="1351"/>
                </a:lnTo>
                <a:lnTo>
                  <a:pt x="6445" y="1373"/>
                </a:lnTo>
                <a:lnTo>
                  <a:pt x="6445" y="1408"/>
                </a:lnTo>
                <a:close/>
              </a:path>
            </a:pathLst>
          </a:custGeom>
          <a:solidFill>
            <a:srgbClr val="8D7A2B"/>
          </a:solidFill>
          <a:ln>
            <a:noFill/>
          </a:ln>
        </p:spPr>
        <p:txBody>
          <a:bodyPr anchor="ctr"/>
          <a:lstStyle/>
          <a:p>
            <a:endParaRPr lang="zh-CN" altLang="en-US"/>
          </a:p>
        </p:txBody>
      </p:sp>
      <p:sp>
        <p:nvSpPr>
          <p:cNvPr id="21" name="圆角矩形 20"/>
          <p:cNvSpPr/>
          <p:nvPr/>
        </p:nvSpPr>
        <p:spPr>
          <a:xfrm>
            <a:off x="4129396" y="3807373"/>
            <a:ext cx="3846489" cy="2655339"/>
          </a:xfrm>
          <a:prstGeom prst="roundRect">
            <a:avLst>
              <a:gd name="adj" fmla="val 1631"/>
            </a:avLst>
          </a:prstGeom>
          <a:solidFill>
            <a:srgbClr val="8D7A2B"/>
          </a:solidFill>
          <a:ln>
            <a:solidFill>
              <a:srgbClr val="8D7A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日成交额</a:t>
            </a:r>
            <a:endParaRPr lang="zh-CN" altLang="en-US" dirty="0"/>
          </a:p>
        </p:txBody>
      </p:sp>
      <p:sp>
        <p:nvSpPr>
          <p:cNvPr id="22" name="圆角矩形 21"/>
          <p:cNvSpPr/>
          <p:nvPr/>
        </p:nvSpPr>
        <p:spPr>
          <a:xfrm>
            <a:off x="8191312" y="3807374"/>
            <a:ext cx="3846489" cy="2655339"/>
          </a:xfrm>
          <a:prstGeom prst="roundRect">
            <a:avLst>
              <a:gd name="adj" fmla="val 1631"/>
            </a:avLst>
          </a:prstGeom>
          <a:solidFill>
            <a:srgbClr val="8D7A2B"/>
          </a:solidFill>
          <a:ln>
            <a:solidFill>
              <a:srgbClr val="8D7A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电子商务凸显</a:t>
            </a:r>
            <a:endParaRPr lang="zh-CN" altLang="en-US" dirty="0"/>
          </a:p>
        </p:txBody>
      </p:sp>
      <p:sp>
        <p:nvSpPr>
          <p:cNvPr id="20" name="圆角矩形 19"/>
          <p:cNvSpPr/>
          <p:nvPr/>
        </p:nvSpPr>
        <p:spPr>
          <a:xfrm>
            <a:off x="67480" y="3807373"/>
            <a:ext cx="3846489" cy="2655339"/>
          </a:xfrm>
          <a:prstGeom prst="roundRect">
            <a:avLst>
              <a:gd name="adj" fmla="val 1631"/>
            </a:avLst>
          </a:prstGeom>
          <a:solidFill>
            <a:srgbClr val="8D7A2B"/>
          </a:solidFill>
          <a:ln>
            <a:solidFill>
              <a:srgbClr val="8D7A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成交总额</a:t>
            </a:r>
            <a:endParaRPr lang="zh-CN" altLang="en-US" dirty="0"/>
          </a:p>
        </p:txBody>
      </p:sp>
      <p:sp>
        <p:nvSpPr>
          <p:cNvPr id="11" name="标题 10"/>
          <p:cNvSpPr>
            <a:spLocks noGrp="1"/>
          </p:cNvSpPr>
          <p:nvPr>
            <p:ph type="title"/>
          </p:nvPr>
        </p:nvSpPr>
        <p:spPr/>
        <p:txBody>
          <a:bodyPr/>
          <a:lstStyle/>
          <a:p>
            <a:r>
              <a:rPr lang="zh-CN" altLang="en-US" dirty="0" smtClean="0"/>
              <a:t>现  状</a:t>
            </a:r>
            <a:endParaRPr lang="zh-CN" altLang="en-US" dirty="0"/>
          </a:p>
        </p:txBody>
      </p:sp>
      <p:sp>
        <p:nvSpPr>
          <p:cNvPr id="12" name="内容占位符 11"/>
          <p:cNvSpPr>
            <a:spLocks noGrp="1"/>
          </p:cNvSpPr>
          <p:nvPr>
            <p:ph idx="1"/>
          </p:nvPr>
        </p:nvSpPr>
        <p:spPr/>
        <p:txBody>
          <a:bodyPr>
            <a:normAutofit/>
          </a:bodyPr>
          <a:lstStyle/>
          <a:p>
            <a:pPr>
              <a:buFont typeface="Wingdings" panose="05000000000000000000" pitchFamily="2" charset="2"/>
              <a:buChar char="n"/>
            </a:pPr>
            <a:r>
              <a:rPr lang="zh-CN" altLang="en-US" dirty="0"/>
              <a:t>在现时的中国，网络借贷已经成为一种时兴的个个人理财模式。越来越多的网民开始接触并尝试在网上借钱给他人，寻求高于银行利息数</a:t>
            </a:r>
            <a:r>
              <a:rPr lang="en-US" altLang="zh-CN" dirty="0"/>
              <a:t>10</a:t>
            </a:r>
            <a:r>
              <a:rPr lang="zh-CN" altLang="en-US" dirty="0"/>
              <a:t>倍的回报。也有更多的网民在周转不开的时候寻求其他网民的帮助，度过资金难关。</a:t>
            </a:r>
          </a:p>
        </p:txBody>
      </p:sp>
      <p:pic>
        <p:nvPicPr>
          <p:cNvPr id="13" name="图片 12" descr="http://y1.ifengimg.com/cmpp/2015/09/01/07/766c5276-1119-41a0-bede-87fc0220ab0c_size14_w418_h284.jpg"/>
          <p:cNvPicPr/>
          <p:nvPr/>
        </p:nvPicPr>
        <p:blipFill>
          <a:blip r:embed="rId2">
            <a:extLst>
              <a:ext uri="{28A0092B-C50C-407E-A947-70E740481C1C}">
                <a14:useLocalDpi xmlns:a14="http://schemas.microsoft.com/office/drawing/2010/main" val="0"/>
              </a:ext>
            </a:extLst>
          </a:blip>
          <a:srcRect/>
          <a:stretch>
            <a:fillRect/>
          </a:stretch>
        </p:blipFill>
        <p:spPr bwMode="auto">
          <a:xfrm>
            <a:off x="0" y="3791461"/>
            <a:ext cx="3981450" cy="2705100"/>
          </a:xfrm>
          <a:prstGeom prst="rect">
            <a:avLst/>
          </a:prstGeom>
          <a:ln>
            <a:solidFill>
              <a:srgbClr val="8D7A2B"/>
            </a:solidFill>
          </a:ln>
          <a:effectLst>
            <a:softEdge rad="112500"/>
          </a:effectLst>
        </p:spPr>
      </p:pic>
      <p:pic>
        <p:nvPicPr>
          <p:cNvPr id="14" name="图片 13" descr="http://y0.ifengimg.com/cmpp/2015/09/01/07/a0a70a05-2b36-4a72-93a3-d4e10a065dc2_size17_w433_h291.jpg"/>
          <p:cNvPicPr/>
          <p:nvPr/>
        </p:nvPicPr>
        <p:blipFill>
          <a:blip r:embed="rId3">
            <a:extLst>
              <a:ext uri="{28A0092B-C50C-407E-A947-70E740481C1C}">
                <a14:useLocalDpi xmlns:a14="http://schemas.microsoft.com/office/drawing/2010/main" val="0"/>
              </a:ext>
            </a:extLst>
          </a:blip>
          <a:srcRect/>
          <a:stretch>
            <a:fillRect/>
          </a:stretch>
        </p:blipFill>
        <p:spPr bwMode="auto">
          <a:xfrm>
            <a:off x="4082087" y="3767473"/>
            <a:ext cx="3941105" cy="2771775"/>
          </a:xfrm>
          <a:prstGeom prst="rect">
            <a:avLst/>
          </a:prstGeom>
          <a:ln>
            <a:noFill/>
          </a:ln>
          <a:effectLst>
            <a:softEdge rad="112500"/>
          </a:effectLst>
        </p:spPr>
      </p:pic>
      <p:pic>
        <p:nvPicPr>
          <p:cNvPr id="15" name="图片 14" descr="http://y2.ifengimg.com/cmpp/2015/09/01/07/d6db3db4-d376-4d07-b541-866d307cdc79_size12_w423_h308.jpg"/>
          <p:cNvPicPr/>
          <p:nvPr/>
        </p:nvPicPr>
        <p:blipFill>
          <a:blip r:embed="rId4">
            <a:extLst>
              <a:ext uri="{28A0092B-C50C-407E-A947-70E740481C1C}">
                <a14:useLocalDpi xmlns:a14="http://schemas.microsoft.com/office/drawing/2010/main" val="0"/>
              </a:ext>
            </a:extLst>
          </a:blip>
          <a:srcRect/>
          <a:stretch>
            <a:fillRect/>
          </a:stretch>
        </p:blipFill>
        <p:spPr bwMode="auto">
          <a:xfrm>
            <a:off x="8136691" y="3791461"/>
            <a:ext cx="3941809" cy="2753835"/>
          </a:xfrm>
          <a:prstGeom prst="rect">
            <a:avLst/>
          </a:prstGeom>
          <a:ln>
            <a:noFill/>
          </a:ln>
          <a:effectLst>
            <a:softEdge rad="112500"/>
          </a:effectLst>
        </p:spPr>
      </p:pic>
      <p:sp>
        <p:nvSpPr>
          <p:cNvPr id="16" name="矩形 15"/>
          <p:cNvSpPr/>
          <p:nvPr/>
        </p:nvSpPr>
        <p:spPr>
          <a:xfrm>
            <a:off x="1802129" y="2630587"/>
            <a:ext cx="8991600" cy="426720"/>
          </a:xfrm>
          <a:prstGeom prst="rect">
            <a:avLst/>
          </a:prstGeom>
          <a:solidFill>
            <a:schemeClr val="tx2">
              <a:lumMod val="20000"/>
              <a:lumOff val="80000"/>
            </a:schemeClr>
          </a:solidFill>
          <a:ln>
            <a:solidFill>
              <a:srgbClr val="8D7A2B"/>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b="1" dirty="0" smtClean="0"/>
              <a:t>最新消息</a:t>
            </a:r>
            <a:endParaRPr lang="zh-CN" altLang="en-US" b="1" dirty="0"/>
          </a:p>
        </p:txBody>
      </p:sp>
    </p:spTree>
    <p:extLst>
      <p:ext uri="{BB962C8B-B14F-4D97-AF65-F5344CB8AC3E}">
        <p14:creationId xmlns:p14="http://schemas.microsoft.com/office/powerpoint/2010/main" val="144027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ppt_x"/>
                                          </p:val>
                                        </p:tav>
                                        <p:tav tm="100000">
                                          <p:val>
                                            <p:strVal val="#ppt_x"/>
                                          </p:val>
                                        </p:tav>
                                      </p:tavLst>
                                    </p:anim>
                                    <p:anim calcmode="lin" valueType="num">
                                      <p:cBhvr additive="base">
                                        <p:cTn id="23" dur="500" fill="hold"/>
                                        <p:tgtEl>
                                          <p:spTgt spid="21"/>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ppt_x"/>
                                          </p:val>
                                        </p:tav>
                                        <p:tav tm="100000">
                                          <p:val>
                                            <p:strVal val="#ppt_x"/>
                                          </p:val>
                                        </p:tav>
                                      </p:tavLst>
                                    </p:anim>
                                    <p:anim calcmode="lin" valueType="num">
                                      <p:cBhvr additive="base">
                                        <p:cTn id="33" dur="500" fill="hold"/>
                                        <p:tgtEl>
                                          <p:spTgt spid="18"/>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ppt_x"/>
                                          </p:val>
                                        </p:tav>
                                        <p:tav tm="100000">
                                          <p:val>
                                            <p:strVal val="#ppt_x"/>
                                          </p:val>
                                        </p:tav>
                                      </p:tavLst>
                                    </p:anim>
                                    <p:anim calcmode="lin" valueType="num">
                                      <p:cBhvr additive="base">
                                        <p:cTn id="43" dur="500" fill="hold"/>
                                        <p:tgtEl>
                                          <p:spTgt spid="15"/>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18" grpId="0" animBg="1"/>
      <p:bldP spid="21" grpId="0" animBg="1"/>
      <p:bldP spid="22" grpId="0"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设计原则</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n"/>
            </a:pPr>
            <a:r>
              <a:rPr lang="zh-CN" altLang="en-US" dirty="0"/>
              <a:t>网站的功能、内容、服务和表现形式等需要适应不断变化的网络营销环境，根据现有软硬件平台的实际情况和未来发展方向，使系统的设计方案具有良好的连续性和可扩展性</a:t>
            </a:r>
            <a:r>
              <a:rPr lang="zh-CN" altLang="en-US" dirty="0" smtClean="0"/>
              <a:t>。</a:t>
            </a:r>
            <a:endParaRPr lang="en-US" altLang="zh-CN" dirty="0" smtClean="0"/>
          </a:p>
        </p:txBody>
      </p:sp>
      <p:sp>
        <p:nvSpPr>
          <p:cNvPr id="43" name="矩形 42"/>
          <p:cNvSpPr/>
          <p:nvPr/>
        </p:nvSpPr>
        <p:spPr>
          <a:xfrm>
            <a:off x="9850881" y="3422163"/>
            <a:ext cx="1417074" cy="129386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7528806" y="3409970"/>
            <a:ext cx="1417074" cy="13182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片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123" y="3409969"/>
            <a:ext cx="6035118" cy="1908277"/>
          </a:xfrm>
          <a:prstGeom prst="rect">
            <a:avLst/>
          </a:prstGeom>
        </p:spPr>
      </p:pic>
      <p:sp>
        <p:nvSpPr>
          <p:cNvPr id="50" name="加号 49"/>
          <p:cNvSpPr/>
          <p:nvPr/>
        </p:nvSpPr>
        <p:spPr>
          <a:xfrm>
            <a:off x="2030363" y="4130364"/>
            <a:ext cx="580614" cy="627345"/>
          </a:xfrm>
          <a:prstGeom prst="mathPlus">
            <a:avLst/>
          </a:prstGeom>
          <a:solidFill>
            <a:schemeClr val="accent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7791238" y="3622990"/>
            <a:ext cx="892210" cy="892210"/>
          </a:xfrm>
          <a:prstGeom prst="ellipse">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latin typeface="华文琥珀" panose="02010800040101010101" pitchFamily="2" charset="-122"/>
                <a:ea typeface="华文琥珀" panose="02010800040101010101" pitchFamily="2" charset="-122"/>
              </a:rPr>
              <a:t>√</a:t>
            </a:r>
            <a:endParaRPr lang="zh-CN" altLang="en-US" sz="3200" b="1" dirty="0">
              <a:latin typeface="华文琥珀" panose="02010800040101010101" pitchFamily="2" charset="-122"/>
              <a:ea typeface="华文琥珀" panose="02010800040101010101" pitchFamily="2" charset="-122"/>
            </a:endParaRPr>
          </a:p>
        </p:txBody>
      </p:sp>
      <p:sp>
        <p:nvSpPr>
          <p:cNvPr id="52" name="椭圆 51"/>
          <p:cNvSpPr/>
          <p:nvPr/>
        </p:nvSpPr>
        <p:spPr>
          <a:xfrm>
            <a:off x="10079392" y="3599213"/>
            <a:ext cx="960052" cy="96005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52"/>
          <p:cNvSpPr/>
          <p:nvPr/>
        </p:nvSpPr>
        <p:spPr>
          <a:xfrm>
            <a:off x="7529485" y="4741706"/>
            <a:ext cx="1431635" cy="683734"/>
          </a:xfrm>
          <a:prstGeom prst="rect">
            <a:avLst/>
          </a:prstGeom>
          <a:pattFill prst="pct5">
            <a:fgClr>
              <a:schemeClr val="accent1"/>
            </a:fgClr>
            <a:bgClr>
              <a:schemeClr val="bg1"/>
            </a:bgClr>
          </a:patt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rgbClr val="C55A11"/>
                </a:solidFill>
                <a:latin typeface="华文隶书" panose="02010800040101010101" pitchFamily="2" charset="-122"/>
                <a:ea typeface="华文隶书" panose="02010800040101010101" pitchFamily="2" charset="-122"/>
              </a:rPr>
              <a:t>适用性</a:t>
            </a:r>
            <a:endParaRPr lang="zh-CN" altLang="en-US" sz="2800" b="1" dirty="0">
              <a:solidFill>
                <a:srgbClr val="C55A11"/>
              </a:solidFill>
              <a:latin typeface="华文隶书" panose="02010800040101010101" pitchFamily="2" charset="-122"/>
              <a:ea typeface="华文隶书" panose="02010800040101010101" pitchFamily="2" charset="-122"/>
            </a:endParaRPr>
          </a:p>
        </p:txBody>
      </p:sp>
      <p:sp>
        <p:nvSpPr>
          <p:cNvPr id="55" name="虚尾箭头 54"/>
          <p:cNvSpPr/>
          <p:nvPr/>
        </p:nvSpPr>
        <p:spPr>
          <a:xfrm rot="16200000">
            <a:off x="10285293" y="3821936"/>
            <a:ext cx="555626" cy="506888"/>
          </a:xfrm>
          <a:prstGeom prst="striped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9850882" y="4721075"/>
            <a:ext cx="1417074" cy="689125"/>
          </a:xfrm>
          <a:prstGeom prst="rect">
            <a:avLst/>
          </a:prstGeom>
          <a:pattFill prst="pct5">
            <a:fgClr>
              <a:schemeClr val="accent1"/>
            </a:fgClr>
            <a:bgClr>
              <a:schemeClr val="bg1"/>
            </a:bgClr>
          </a:patt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rgbClr val="70AD47"/>
                </a:solidFill>
                <a:latin typeface="华文隶书" panose="02010800040101010101" pitchFamily="2" charset="-122"/>
                <a:ea typeface="华文隶书" panose="02010800040101010101" pitchFamily="2" charset="-122"/>
              </a:rPr>
              <a:t>先进性</a:t>
            </a:r>
            <a:endParaRPr lang="zh-CN" altLang="en-US" sz="2800" dirty="0">
              <a:solidFill>
                <a:srgbClr val="70AD47"/>
              </a:solidFill>
              <a:latin typeface="华文隶书" panose="02010800040101010101" pitchFamily="2" charset="-122"/>
              <a:ea typeface="华文隶书" panose="02010800040101010101" pitchFamily="2" charset="-122"/>
            </a:endParaRPr>
          </a:p>
        </p:txBody>
      </p:sp>
      <p:sp>
        <p:nvSpPr>
          <p:cNvPr id="47" name="矩形 46"/>
          <p:cNvSpPr/>
          <p:nvPr/>
        </p:nvSpPr>
        <p:spPr>
          <a:xfrm>
            <a:off x="486883" y="4728220"/>
            <a:ext cx="1381287" cy="697220"/>
          </a:xfrm>
          <a:prstGeom prst="rect">
            <a:avLst/>
          </a:prstGeom>
          <a:pattFill prst="pct5">
            <a:fgClr>
              <a:schemeClr val="accent1"/>
            </a:fgClr>
            <a:bgClr>
              <a:schemeClr val="bg1"/>
            </a:bgClr>
          </a:patt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rgbClr val="FC920A"/>
                </a:solidFill>
                <a:latin typeface="华文隶书" panose="02010800040101010101" pitchFamily="2" charset="-122"/>
                <a:ea typeface="华文隶书" panose="02010800040101010101" pitchFamily="2" charset="-122"/>
              </a:rPr>
              <a:t>安全性</a:t>
            </a:r>
            <a:endParaRPr lang="zh-CN" altLang="en-US" sz="2800" dirty="0">
              <a:solidFill>
                <a:srgbClr val="FC920A"/>
              </a:solidFill>
              <a:latin typeface="华文隶书" panose="02010800040101010101" pitchFamily="2" charset="-122"/>
              <a:ea typeface="华文隶书" panose="02010800040101010101" pitchFamily="2" charset="-122"/>
            </a:endParaRPr>
          </a:p>
        </p:txBody>
      </p:sp>
      <p:sp>
        <p:nvSpPr>
          <p:cNvPr id="46" name="矩形 45"/>
          <p:cNvSpPr/>
          <p:nvPr/>
        </p:nvSpPr>
        <p:spPr>
          <a:xfrm>
            <a:off x="2845175" y="4728220"/>
            <a:ext cx="1368410" cy="697220"/>
          </a:xfrm>
          <a:prstGeom prst="rect">
            <a:avLst/>
          </a:prstGeom>
          <a:pattFill prst="pct5">
            <a:fgClr>
              <a:schemeClr val="accent1"/>
            </a:fgClr>
            <a:bgClr>
              <a:schemeClr val="bg1"/>
            </a:bgClr>
          </a:patt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rgbClr val="17CC57"/>
                </a:solidFill>
                <a:latin typeface="华文隶书" panose="02010800040101010101" pitchFamily="2" charset="-122"/>
                <a:ea typeface="华文隶书" panose="02010800040101010101" pitchFamily="2" charset="-122"/>
              </a:rPr>
              <a:t>易用性</a:t>
            </a:r>
            <a:endParaRPr lang="zh-CN" altLang="en-US" sz="2800" dirty="0">
              <a:solidFill>
                <a:srgbClr val="17CC57"/>
              </a:solidFill>
              <a:latin typeface="华文隶书" panose="02010800040101010101" pitchFamily="2" charset="-122"/>
              <a:ea typeface="华文隶书" panose="02010800040101010101" pitchFamily="2" charset="-122"/>
            </a:endParaRPr>
          </a:p>
        </p:txBody>
      </p:sp>
      <p:sp>
        <p:nvSpPr>
          <p:cNvPr id="45" name="矩形 44"/>
          <p:cNvSpPr/>
          <p:nvPr/>
        </p:nvSpPr>
        <p:spPr>
          <a:xfrm>
            <a:off x="5161191" y="4731751"/>
            <a:ext cx="1376050" cy="693690"/>
          </a:xfrm>
          <a:prstGeom prst="rect">
            <a:avLst/>
          </a:prstGeom>
          <a:pattFill prst="pct5">
            <a:fgClr>
              <a:schemeClr val="accent1"/>
            </a:fgClr>
            <a:bgClr>
              <a:schemeClr val="bg1"/>
            </a:bgClr>
          </a:pattFill>
          <a:ln>
            <a:solidFill>
              <a:srgbClr val="00BE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rgbClr val="00BEF8"/>
                </a:solidFill>
                <a:latin typeface="华文隶书" panose="02010800040101010101" pitchFamily="2" charset="-122"/>
                <a:ea typeface="华文隶书" panose="02010800040101010101" pitchFamily="2" charset="-122"/>
              </a:rPr>
              <a:t>可靠性</a:t>
            </a:r>
            <a:endParaRPr lang="zh-CN" altLang="en-US" sz="2800" dirty="0">
              <a:solidFill>
                <a:srgbClr val="00BEF8"/>
              </a:solidFill>
              <a:latin typeface="华文隶书" panose="02010800040101010101" pitchFamily="2" charset="-122"/>
              <a:ea typeface="华文隶书" panose="02010800040101010101" pitchFamily="2" charset="-122"/>
            </a:endParaRPr>
          </a:p>
        </p:txBody>
      </p:sp>
      <p:sp>
        <p:nvSpPr>
          <p:cNvPr id="60" name="加号 59"/>
          <p:cNvSpPr/>
          <p:nvPr/>
        </p:nvSpPr>
        <p:spPr>
          <a:xfrm>
            <a:off x="4418383" y="4201527"/>
            <a:ext cx="580614" cy="627345"/>
          </a:xfrm>
          <a:prstGeom prst="mathPlus">
            <a:avLst/>
          </a:prstGeom>
          <a:solidFill>
            <a:schemeClr val="accent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加号 60"/>
          <p:cNvSpPr/>
          <p:nvPr/>
        </p:nvSpPr>
        <p:spPr>
          <a:xfrm>
            <a:off x="6719681" y="4245592"/>
            <a:ext cx="580614" cy="627345"/>
          </a:xfrm>
          <a:prstGeom prst="mathPlus">
            <a:avLst/>
          </a:prstGeom>
          <a:solidFill>
            <a:schemeClr val="accent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加号 61"/>
          <p:cNvSpPr/>
          <p:nvPr/>
        </p:nvSpPr>
        <p:spPr>
          <a:xfrm>
            <a:off x="9084469" y="4245592"/>
            <a:ext cx="580614" cy="627345"/>
          </a:xfrm>
          <a:prstGeom prst="mathPlus">
            <a:avLst/>
          </a:prstGeom>
          <a:solidFill>
            <a:schemeClr val="accent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743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ppt_x"/>
                                          </p:val>
                                        </p:tav>
                                        <p:tav tm="100000">
                                          <p:val>
                                            <p:strVal val="#ppt_x"/>
                                          </p:val>
                                        </p:tav>
                                      </p:tavLst>
                                    </p:anim>
                                    <p:anim calcmode="lin" valueType="num">
                                      <p:cBhvr additive="base">
                                        <p:cTn id="16" dur="500" fill="hold"/>
                                        <p:tgtEl>
                                          <p:spTgt spid="4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additive="base">
                                        <p:cTn id="23" dur="500" fill="hold"/>
                                        <p:tgtEl>
                                          <p:spTgt spid="51"/>
                                        </p:tgtEl>
                                        <p:attrNameLst>
                                          <p:attrName>ppt_x</p:attrName>
                                        </p:attrNameLst>
                                      </p:cBhvr>
                                      <p:tavLst>
                                        <p:tav tm="0">
                                          <p:val>
                                            <p:strVal val="#ppt_x"/>
                                          </p:val>
                                        </p:tav>
                                        <p:tav tm="100000">
                                          <p:val>
                                            <p:strVal val="#ppt_x"/>
                                          </p:val>
                                        </p:tav>
                                      </p:tavLst>
                                    </p:anim>
                                    <p:anim calcmode="lin" valueType="num">
                                      <p:cBhvr additive="base">
                                        <p:cTn id="24" dur="500" fill="hold"/>
                                        <p:tgtEl>
                                          <p:spTgt spid="5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500" fill="hold"/>
                                        <p:tgtEl>
                                          <p:spTgt spid="52"/>
                                        </p:tgtEl>
                                        <p:attrNameLst>
                                          <p:attrName>ppt_x</p:attrName>
                                        </p:attrNameLst>
                                      </p:cBhvr>
                                      <p:tavLst>
                                        <p:tav tm="0">
                                          <p:val>
                                            <p:strVal val="#ppt_x"/>
                                          </p:val>
                                        </p:tav>
                                        <p:tav tm="100000">
                                          <p:val>
                                            <p:strVal val="#ppt_x"/>
                                          </p:val>
                                        </p:tav>
                                      </p:tavLst>
                                    </p:anim>
                                    <p:anim calcmode="lin" valueType="num">
                                      <p:cBhvr additive="base">
                                        <p:cTn id="28" dur="500" fill="hold"/>
                                        <p:tgtEl>
                                          <p:spTgt spid="5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additive="base">
                                        <p:cTn id="31" dur="500" fill="hold"/>
                                        <p:tgtEl>
                                          <p:spTgt spid="53"/>
                                        </p:tgtEl>
                                        <p:attrNameLst>
                                          <p:attrName>ppt_x</p:attrName>
                                        </p:attrNameLst>
                                      </p:cBhvr>
                                      <p:tavLst>
                                        <p:tav tm="0">
                                          <p:val>
                                            <p:strVal val="#ppt_x"/>
                                          </p:val>
                                        </p:tav>
                                        <p:tav tm="100000">
                                          <p:val>
                                            <p:strVal val="#ppt_x"/>
                                          </p:val>
                                        </p:tav>
                                      </p:tavLst>
                                    </p:anim>
                                    <p:anim calcmode="lin" valueType="num">
                                      <p:cBhvr additive="base">
                                        <p:cTn id="32" dur="500" fill="hold"/>
                                        <p:tgtEl>
                                          <p:spTgt spid="5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ppt_x"/>
                                          </p:val>
                                        </p:tav>
                                        <p:tav tm="100000">
                                          <p:val>
                                            <p:strVal val="#ppt_x"/>
                                          </p:val>
                                        </p:tav>
                                      </p:tavLst>
                                    </p:anim>
                                    <p:anim calcmode="lin" valueType="num">
                                      <p:cBhvr additive="base">
                                        <p:cTn id="36" dur="500" fill="hold"/>
                                        <p:tgtEl>
                                          <p:spTgt spid="5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anim calcmode="lin" valueType="num">
                                      <p:cBhvr additive="base">
                                        <p:cTn id="39" dur="500" fill="hold"/>
                                        <p:tgtEl>
                                          <p:spTgt spid="57"/>
                                        </p:tgtEl>
                                        <p:attrNameLst>
                                          <p:attrName>ppt_x</p:attrName>
                                        </p:attrNameLst>
                                      </p:cBhvr>
                                      <p:tavLst>
                                        <p:tav tm="0">
                                          <p:val>
                                            <p:strVal val="#ppt_x"/>
                                          </p:val>
                                        </p:tav>
                                        <p:tav tm="100000">
                                          <p:val>
                                            <p:strVal val="#ppt_x"/>
                                          </p:val>
                                        </p:tav>
                                      </p:tavLst>
                                    </p:anim>
                                    <p:anim calcmode="lin" valueType="num">
                                      <p:cBhvr additive="base">
                                        <p:cTn id="40" dur="500" fill="hold"/>
                                        <p:tgtEl>
                                          <p:spTgt spid="5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fill="hold"/>
                                        <p:tgtEl>
                                          <p:spTgt spid="47"/>
                                        </p:tgtEl>
                                        <p:attrNameLst>
                                          <p:attrName>ppt_x</p:attrName>
                                        </p:attrNameLst>
                                      </p:cBhvr>
                                      <p:tavLst>
                                        <p:tav tm="0">
                                          <p:val>
                                            <p:strVal val="#ppt_x"/>
                                          </p:val>
                                        </p:tav>
                                        <p:tav tm="100000">
                                          <p:val>
                                            <p:strVal val="#ppt_x"/>
                                          </p:val>
                                        </p:tav>
                                      </p:tavLst>
                                    </p:anim>
                                    <p:anim calcmode="lin" valueType="num">
                                      <p:cBhvr additive="base">
                                        <p:cTn id="44" dur="500" fill="hold"/>
                                        <p:tgtEl>
                                          <p:spTgt spid="4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additive="base">
                                        <p:cTn id="47" dur="500" fill="hold"/>
                                        <p:tgtEl>
                                          <p:spTgt spid="46"/>
                                        </p:tgtEl>
                                        <p:attrNameLst>
                                          <p:attrName>ppt_x</p:attrName>
                                        </p:attrNameLst>
                                      </p:cBhvr>
                                      <p:tavLst>
                                        <p:tav tm="0">
                                          <p:val>
                                            <p:strVal val="#ppt_x"/>
                                          </p:val>
                                        </p:tav>
                                        <p:tav tm="100000">
                                          <p:val>
                                            <p:strVal val="#ppt_x"/>
                                          </p:val>
                                        </p:tav>
                                      </p:tavLst>
                                    </p:anim>
                                    <p:anim calcmode="lin" valueType="num">
                                      <p:cBhvr additive="base">
                                        <p:cTn id="48" dur="500" fill="hold"/>
                                        <p:tgtEl>
                                          <p:spTgt spid="4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 calcmode="lin" valueType="num">
                                      <p:cBhvr additive="base">
                                        <p:cTn id="51" dur="500" fill="hold"/>
                                        <p:tgtEl>
                                          <p:spTgt spid="45"/>
                                        </p:tgtEl>
                                        <p:attrNameLst>
                                          <p:attrName>ppt_x</p:attrName>
                                        </p:attrNameLst>
                                      </p:cBhvr>
                                      <p:tavLst>
                                        <p:tav tm="0">
                                          <p:val>
                                            <p:strVal val="#ppt_x"/>
                                          </p:val>
                                        </p:tav>
                                        <p:tav tm="100000">
                                          <p:val>
                                            <p:strVal val="#ppt_x"/>
                                          </p:val>
                                        </p:tav>
                                      </p:tavLst>
                                    </p:anim>
                                    <p:anim calcmode="lin" valueType="num">
                                      <p:cBhvr additive="base">
                                        <p:cTn id="52" dur="500" fill="hold"/>
                                        <p:tgtEl>
                                          <p:spTgt spid="4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anim calcmode="lin" valueType="num">
                                      <p:cBhvr additive="base">
                                        <p:cTn id="55" dur="500" fill="hold"/>
                                        <p:tgtEl>
                                          <p:spTgt spid="60"/>
                                        </p:tgtEl>
                                        <p:attrNameLst>
                                          <p:attrName>ppt_x</p:attrName>
                                        </p:attrNameLst>
                                      </p:cBhvr>
                                      <p:tavLst>
                                        <p:tav tm="0">
                                          <p:val>
                                            <p:strVal val="#ppt_x"/>
                                          </p:val>
                                        </p:tav>
                                        <p:tav tm="100000">
                                          <p:val>
                                            <p:strVal val="#ppt_x"/>
                                          </p:val>
                                        </p:tav>
                                      </p:tavLst>
                                    </p:anim>
                                    <p:anim calcmode="lin" valueType="num">
                                      <p:cBhvr additive="base">
                                        <p:cTn id="56" dur="500" fill="hold"/>
                                        <p:tgtEl>
                                          <p:spTgt spid="6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anim calcmode="lin" valueType="num">
                                      <p:cBhvr additive="base">
                                        <p:cTn id="59" dur="500" fill="hold"/>
                                        <p:tgtEl>
                                          <p:spTgt spid="61"/>
                                        </p:tgtEl>
                                        <p:attrNameLst>
                                          <p:attrName>ppt_x</p:attrName>
                                        </p:attrNameLst>
                                      </p:cBhvr>
                                      <p:tavLst>
                                        <p:tav tm="0">
                                          <p:val>
                                            <p:strVal val="#ppt_x"/>
                                          </p:val>
                                        </p:tav>
                                        <p:tav tm="100000">
                                          <p:val>
                                            <p:strVal val="#ppt_x"/>
                                          </p:val>
                                        </p:tav>
                                      </p:tavLst>
                                    </p:anim>
                                    <p:anim calcmode="lin" valueType="num">
                                      <p:cBhvr additive="base">
                                        <p:cTn id="60" dur="500" fill="hold"/>
                                        <p:tgtEl>
                                          <p:spTgt spid="6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 calcmode="lin" valueType="num">
                                      <p:cBhvr additive="base">
                                        <p:cTn id="63" dur="500" fill="hold"/>
                                        <p:tgtEl>
                                          <p:spTgt spid="62"/>
                                        </p:tgtEl>
                                        <p:attrNameLst>
                                          <p:attrName>ppt_x</p:attrName>
                                        </p:attrNameLst>
                                      </p:cBhvr>
                                      <p:tavLst>
                                        <p:tav tm="0">
                                          <p:val>
                                            <p:strVal val="#ppt_x"/>
                                          </p:val>
                                        </p:tav>
                                        <p:tav tm="100000">
                                          <p:val>
                                            <p:strVal val="#ppt_x"/>
                                          </p:val>
                                        </p:tav>
                                      </p:tavLst>
                                    </p:anim>
                                    <p:anim calcmode="lin" valueType="num">
                                      <p:cBhvr additive="base">
                                        <p:cTn id="64"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50" grpId="0" animBg="1"/>
      <p:bldP spid="51" grpId="0" animBg="1"/>
      <p:bldP spid="52" grpId="0" animBg="1"/>
      <p:bldP spid="53" grpId="0" animBg="1"/>
      <p:bldP spid="55" grpId="0" animBg="1"/>
      <p:bldP spid="57" grpId="0" animBg="1"/>
      <p:bldP spid="47" grpId="0" animBg="1"/>
      <p:bldP spid="46" grpId="0" animBg="1"/>
      <p:bldP spid="45" grpId="0" animBg="1"/>
      <p:bldP spid="60" grpId="0" animBg="1"/>
      <p:bldP spid="61" grpId="0" animBg="1"/>
      <p:bldP spid="6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MH_Number_1"/>
          <p:cNvSpPr/>
          <p:nvPr>
            <p:custDataLst>
              <p:tags r:id="rId1"/>
            </p:custDataLst>
          </p:nvPr>
        </p:nvSpPr>
        <p:spPr>
          <a:xfrm>
            <a:off x="3849032" y="2199829"/>
            <a:ext cx="518971" cy="626271"/>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rgbClr val="BF9000"/>
          </a:solidFill>
          <a:ln w="12700" cap="flat" cmpd="sng" algn="ctr">
            <a:noFill/>
            <a:prstDash val="solid"/>
            <a:miter lim="800000"/>
          </a:ln>
          <a:effectLst/>
        </p:spPr>
        <p:txBody>
          <a:bodyPr bIns="108000" anchor="ctr"/>
          <a:lstStyle/>
          <a:p>
            <a:pPr algn="ctr">
              <a:defRPr/>
            </a:pPr>
            <a:r>
              <a:rPr lang="en-US" altLang="zh-CN" sz="2800" b="1" kern="0" dirty="0">
                <a:solidFill>
                  <a:srgbClr val="FFFFFF"/>
                </a:solidFill>
                <a:latin typeface="方正姚体" panose="02010601030101010101" pitchFamily="2" charset="-122"/>
                <a:ea typeface="方正姚体" panose="02010601030101010101" pitchFamily="2" charset="-122"/>
                <a:cs typeface="Arial" panose="020B0604020202020204" pitchFamily="34" charset="0"/>
              </a:rPr>
              <a:t>2</a:t>
            </a:r>
            <a:endParaRPr lang="zh-CN" altLang="en-US" sz="2800" b="1" kern="0" dirty="0">
              <a:solidFill>
                <a:srgbClr val="FFFFFF"/>
              </a:solidFill>
              <a:latin typeface="方正姚体" panose="02010601030101010101" pitchFamily="2" charset="-122"/>
              <a:ea typeface="方正姚体" panose="02010601030101010101" pitchFamily="2" charset="-122"/>
              <a:cs typeface="Arial" panose="020B0604020202020204" pitchFamily="34" charset="0"/>
            </a:endParaRPr>
          </a:p>
        </p:txBody>
      </p:sp>
      <p:sp>
        <p:nvSpPr>
          <p:cNvPr id="39" name="MH_Entry_1"/>
          <p:cNvSpPr/>
          <p:nvPr>
            <p:custDataLst>
              <p:tags r:id="rId2"/>
            </p:custDataLst>
          </p:nvPr>
        </p:nvSpPr>
        <p:spPr>
          <a:xfrm>
            <a:off x="4734773" y="2199829"/>
            <a:ext cx="4701328" cy="62627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solidFill>
              <a:srgbClr val="D7D7D7"/>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0" rIns="0" bIns="36000" numCol="1" spcCol="0" rtlCol="0" fromWordArt="0" anchor="ctr" anchorCtr="0" forceAA="0" compatLnSpc="1">
            <a:prstTxWarp prst="textNoShape">
              <a:avLst/>
            </a:prstTxWarp>
            <a:normAutofit/>
          </a:bodyPr>
          <a:lstStyle/>
          <a:p>
            <a:pPr algn="ctr">
              <a:lnSpc>
                <a:spcPct val="130000"/>
              </a:lnSpc>
            </a:pPr>
            <a:r>
              <a:rPr lang="zh-CN" altLang="en-US" sz="2800" dirty="0" smtClean="0">
                <a:solidFill>
                  <a:schemeClr val="tx1"/>
                </a:solidFill>
                <a:latin typeface="+mn-ea"/>
              </a:rPr>
              <a:t>建设目标</a:t>
            </a:r>
            <a:endParaRPr lang="zh-CN" altLang="en-US" sz="2800" dirty="0">
              <a:solidFill>
                <a:schemeClr val="tx1"/>
              </a:solidFill>
              <a:latin typeface="+mn-ea"/>
            </a:endParaRPr>
          </a:p>
        </p:txBody>
      </p:sp>
      <p:sp>
        <p:nvSpPr>
          <p:cNvPr id="40" name="MH_Others_1"/>
          <p:cNvSpPr/>
          <p:nvPr>
            <p:custDataLst>
              <p:tags r:id="rId3"/>
            </p:custDataLst>
          </p:nvPr>
        </p:nvSpPr>
        <p:spPr>
          <a:xfrm>
            <a:off x="0" y="953036"/>
            <a:ext cx="1429555" cy="5904963"/>
          </a:xfrm>
          <a:prstGeom prst="rect">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200" dirty="0">
              <a:solidFill>
                <a:srgbClr val="FFFFFF"/>
              </a:solidFill>
              <a:latin typeface="华文彩云" panose="02010800040101010101" pitchFamily="2" charset="-122"/>
              <a:ea typeface="华文彩云" panose="02010800040101010101" pitchFamily="2" charset="-122"/>
            </a:endParaRPr>
          </a:p>
        </p:txBody>
      </p:sp>
      <p:sp>
        <p:nvSpPr>
          <p:cNvPr id="41" name="MH_Others_2"/>
          <p:cNvSpPr/>
          <p:nvPr>
            <p:custDataLst>
              <p:tags r:id="rId4"/>
            </p:custDataLst>
          </p:nvPr>
        </p:nvSpPr>
        <p:spPr>
          <a:xfrm>
            <a:off x="2057176" y="0"/>
            <a:ext cx="84048" cy="6876000"/>
          </a:xfrm>
          <a:prstGeom prst="rect">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片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3060" y="3734527"/>
            <a:ext cx="3524754" cy="216503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19255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000"/>
                                        <p:tgtEl>
                                          <p:spTgt spid="39"/>
                                        </p:tgtEl>
                                      </p:cBhvr>
                                    </p:animEffect>
                                    <p:anim calcmode="lin" valueType="num">
                                      <p:cBhvr>
                                        <p:cTn id="13" dur="1000" fill="hold"/>
                                        <p:tgtEl>
                                          <p:spTgt spid="39"/>
                                        </p:tgtEl>
                                        <p:attrNameLst>
                                          <p:attrName>ppt_x</p:attrName>
                                        </p:attrNameLst>
                                      </p:cBhvr>
                                      <p:tavLst>
                                        <p:tav tm="0">
                                          <p:val>
                                            <p:strVal val="#ppt_x"/>
                                          </p:val>
                                        </p:tav>
                                        <p:tav tm="100000">
                                          <p:val>
                                            <p:strVal val="#ppt_x"/>
                                          </p:val>
                                        </p:tav>
                                      </p:tavLst>
                                    </p:anim>
                                    <p:anim calcmode="lin" valueType="num">
                                      <p:cBhvr>
                                        <p:cTn id="14" dur="1000" fill="hold"/>
                                        <p:tgtEl>
                                          <p:spTgt spid="3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1000"/>
                                        <p:tgtEl>
                                          <p:spTgt spid="47"/>
                                        </p:tgtEl>
                                      </p:cBhvr>
                                    </p:animEffect>
                                    <p:anim calcmode="lin" valueType="num">
                                      <p:cBhvr>
                                        <p:cTn id="18" dur="1000" fill="hold"/>
                                        <p:tgtEl>
                                          <p:spTgt spid="47"/>
                                        </p:tgtEl>
                                        <p:attrNameLst>
                                          <p:attrName>ppt_x</p:attrName>
                                        </p:attrNameLst>
                                      </p:cBhvr>
                                      <p:tavLst>
                                        <p:tav tm="0">
                                          <p:val>
                                            <p:strVal val="#ppt_x"/>
                                          </p:val>
                                        </p:tav>
                                        <p:tav tm="100000">
                                          <p:val>
                                            <p:strVal val="#ppt_x"/>
                                          </p:val>
                                        </p:tav>
                                      </p:tavLst>
                                    </p:anim>
                                    <p:anim calcmode="lin" valueType="num">
                                      <p:cBhvr>
                                        <p:cTn id="1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基础架构</a:t>
            </a:r>
            <a:endParaRPr lang="zh-CN" altLang="en-US" dirty="0"/>
          </a:p>
        </p:txBody>
      </p:sp>
      <p:grpSp>
        <p:nvGrpSpPr>
          <p:cNvPr id="4" name="Group 23"/>
          <p:cNvGrpSpPr>
            <a:grpSpLocks noChangeAspect="1"/>
          </p:cNvGrpSpPr>
          <p:nvPr/>
        </p:nvGrpSpPr>
        <p:grpSpPr bwMode="auto">
          <a:xfrm>
            <a:off x="1020377" y="1731564"/>
            <a:ext cx="4960294" cy="4037198"/>
            <a:chOff x="238" y="513"/>
            <a:chExt cx="5524" cy="4496"/>
          </a:xfrm>
        </p:grpSpPr>
        <p:sp>
          <p:nvSpPr>
            <p:cNvPr id="5" name="Freeform 24"/>
            <p:cNvSpPr>
              <a:spLocks noEditPoints="1"/>
            </p:cNvSpPr>
            <p:nvPr/>
          </p:nvSpPr>
          <p:spPr bwMode="auto">
            <a:xfrm>
              <a:off x="238" y="513"/>
              <a:ext cx="5524" cy="4496"/>
            </a:xfrm>
            <a:custGeom>
              <a:avLst/>
              <a:gdLst>
                <a:gd name="T0" fmla="*/ 2180 w 2335"/>
                <a:gd name="T1" fmla="*/ 0 h 1900"/>
                <a:gd name="T2" fmla="*/ 155 w 2335"/>
                <a:gd name="T3" fmla="*/ 0 h 1900"/>
                <a:gd name="T4" fmla="*/ 0 w 2335"/>
                <a:gd name="T5" fmla="*/ 155 h 1900"/>
                <a:gd name="T6" fmla="*/ 0 w 2335"/>
                <a:gd name="T7" fmla="*/ 1745 h 1900"/>
                <a:gd name="T8" fmla="*/ 155 w 2335"/>
                <a:gd name="T9" fmla="*/ 1900 h 1900"/>
                <a:gd name="T10" fmla="*/ 2180 w 2335"/>
                <a:gd name="T11" fmla="*/ 1900 h 1900"/>
                <a:gd name="T12" fmla="*/ 2335 w 2335"/>
                <a:gd name="T13" fmla="*/ 1745 h 1900"/>
                <a:gd name="T14" fmla="*/ 2335 w 2335"/>
                <a:gd name="T15" fmla="*/ 155 h 1900"/>
                <a:gd name="T16" fmla="*/ 2180 w 2335"/>
                <a:gd name="T17" fmla="*/ 0 h 1900"/>
                <a:gd name="T18" fmla="*/ 2174 w 2335"/>
                <a:gd name="T19" fmla="*/ 1682 h 1900"/>
                <a:gd name="T20" fmla="*/ 162 w 2335"/>
                <a:gd name="T21" fmla="*/ 1682 h 1900"/>
                <a:gd name="T22" fmla="*/ 162 w 2335"/>
                <a:gd name="T23" fmla="*/ 168 h 1900"/>
                <a:gd name="T24" fmla="*/ 2174 w 2335"/>
                <a:gd name="T25" fmla="*/ 168 h 1900"/>
                <a:gd name="T26" fmla="*/ 2174 w 2335"/>
                <a:gd name="T27" fmla="*/ 1682 h 1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35" h="1900">
                  <a:moveTo>
                    <a:pt x="2180" y="0"/>
                  </a:moveTo>
                  <a:cubicBezTo>
                    <a:pt x="155" y="0"/>
                    <a:pt x="155" y="0"/>
                    <a:pt x="155" y="0"/>
                  </a:cubicBezTo>
                  <a:cubicBezTo>
                    <a:pt x="69" y="0"/>
                    <a:pt x="0" y="69"/>
                    <a:pt x="0" y="155"/>
                  </a:cubicBezTo>
                  <a:cubicBezTo>
                    <a:pt x="0" y="1745"/>
                    <a:pt x="0" y="1745"/>
                    <a:pt x="0" y="1745"/>
                  </a:cubicBezTo>
                  <a:cubicBezTo>
                    <a:pt x="0" y="1831"/>
                    <a:pt x="69" y="1900"/>
                    <a:pt x="155" y="1900"/>
                  </a:cubicBezTo>
                  <a:cubicBezTo>
                    <a:pt x="2180" y="1900"/>
                    <a:pt x="2180" y="1900"/>
                    <a:pt x="2180" y="1900"/>
                  </a:cubicBezTo>
                  <a:cubicBezTo>
                    <a:pt x="2266" y="1900"/>
                    <a:pt x="2335" y="1831"/>
                    <a:pt x="2335" y="1745"/>
                  </a:cubicBezTo>
                  <a:cubicBezTo>
                    <a:pt x="2335" y="155"/>
                    <a:pt x="2335" y="155"/>
                    <a:pt x="2335" y="155"/>
                  </a:cubicBezTo>
                  <a:cubicBezTo>
                    <a:pt x="2335" y="69"/>
                    <a:pt x="2266" y="0"/>
                    <a:pt x="2180" y="0"/>
                  </a:cubicBezTo>
                  <a:close/>
                  <a:moveTo>
                    <a:pt x="2174" y="1682"/>
                  </a:moveTo>
                  <a:cubicBezTo>
                    <a:pt x="162" y="1682"/>
                    <a:pt x="162" y="1682"/>
                    <a:pt x="162" y="1682"/>
                  </a:cubicBezTo>
                  <a:cubicBezTo>
                    <a:pt x="162" y="168"/>
                    <a:pt x="162" y="168"/>
                    <a:pt x="162" y="168"/>
                  </a:cubicBezTo>
                  <a:cubicBezTo>
                    <a:pt x="2174" y="168"/>
                    <a:pt x="2174" y="168"/>
                    <a:pt x="2174" y="168"/>
                  </a:cubicBezTo>
                  <a:lnTo>
                    <a:pt x="2174" y="1682"/>
                  </a:lnTo>
                  <a:close/>
                </a:path>
              </a:pathLst>
            </a:custGeom>
            <a:solidFill>
              <a:srgbClr val="E4E6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25"/>
            <p:cNvSpPr>
              <a:spLocks/>
            </p:cNvSpPr>
            <p:nvPr/>
          </p:nvSpPr>
          <p:spPr bwMode="auto">
            <a:xfrm>
              <a:off x="238" y="4569"/>
              <a:ext cx="5524" cy="440"/>
            </a:xfrm>
            <a:custGeom>
              <a:avLst/>
              <a:gdLst>
                <a:gd name="T0" fmla="*/ 2180 w 2335"/>
                <a:gd name="T1" fmla="*/ 155 h 186"/>
                <a:gd name="T2" fmla="*/ 155 w 2335"/>
                <a:gd name="T3" fmla="*/ 155 h 186"/>
                <a:gd name="T4" fmla="*/ 0 w 2335"/>
                <a:gd name="T5" fmla="*/ 0 h 186"/>
                <a:gd name="T6" fmla="*/ 0 w 2335"/>
                <a:gd name="T7" fmla="*/ 31 h 186"/>
                <a:gd name="T8" fmla="*/ 155 w 2335"/>
                <a:gd name="T9" fmla="*/ 186 h 186"/>
                <a:gd name="T10" fmla="*/ 2180 w 2335"/>
                <a:gd name="T11" fmla="*/ 186 h 186"/>
                <a:gd name="T12" fmla="*/ 2335 w 2335"/>
                <a:gd name="T13" fmla="*/ 31 h 186"/>
                <a:gd name="T14" fmla="*/ 2335 w 2335"/>
                <a:gd name="T15" fmla="*/ 0 h 186"/>
                <a:gd name="T16" fmla="*/ 2180 w 2335"/>
                <a:gd name="T17" fmla="*/ 15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5" h="186">
                  <a:moveTo>
                    <a:pt x="2180" y="155"/>
                  </a:moveTo>
                  <a:cubicBezTo>
                    <a:pt x="155" y="155"/>
                    <a:pt x="155" y="155"/>
                    <a:pt x="155" y="155"/>
                  </a:cubicBezTo>
                  <a:cubicBezTo>
                    <a:pt x="69" y="155"/>
                    <a:pt x="0" y="86"/>
                    <a:pt x="0" y="0"/>
                  </a:cubicBezTo>
                  <a:cubicBezTo>
                    <a:pt x="0" y="31"/>
                    <a:pt x="0" y="31"/>
                    <a:pt x="0" y="31"/>
                  </a:cubicBezTo>
                  <a:cubicBezTo>
                    <a:pt x="0" y="117"/>
                    <a:pt x="69" y="186"/>
                    <a:pt x="155" y="186"/>
                  </a:cubicBezTo>
                  <a:cubicBezTo>
                    <a:pt x="2180" y="186"/>
                    <a:pt x="2180" y="186"/>
                    <a:pt x="2180" y="186"/>
                  </a:cubicBezTo>
                  <a:cubicBezTo>
                    <a:pt x="2266" y="186"/>
                    <a:pt x="2335" y="117"/>
                    <a:pt x="2335" y="31"/>
                  </a:cubicBezTo>
                  <a:cubicBezTo>
                    <a:pt x="2335" y="0"/>
                    <a:pt x="2335" y="0"/>
                    <a:pt x="2335" y="0"/>
                  </a:cubicBezTo>
                  <a:cubicBezTo>
                    <a:pt x="2335" y="86"/>
                    <a:pt x="2266" y="155"/>
                    <a:pt x="2180" y="155"/>
                  </a:cubicBezTo>
                  <a:close/>
                </a:path>
              </a:pathLst>
            </a:custGeom>
            <a:solidFill>
              <a:srgbClr val="DAD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26"/>
            <p:cNvSpPr>
              <a:spLocks noEditPoints="1"/>
            </p:cNvSpPr>
            <p:nvPr/>
          </p:nvSpPr>
          <p:spPr bwMode="auto">
            <a:xfrm>
              <a:off x="2675" y="644"/>
              <a:ext cx="653" cy="118"/>
            </a:xfrm>
            <a:custGeom>
              <a:avLst/>
              <a:gdLst>
                <a:gd name="T0" fmla="*/ 32 w 276"/>
                <a:gd name="T1" fmla="*/ 50 h 50"/>
                <a:gd name="T2" fmla="*/ 11 w 276"/>
                <a:gd name="T3" fmla="*/ 45 h 50"/>
                <a:gd name="T4" fmla="*/ 11 w 276"/>
                <a:gd name="T5" fmla="*/ 45 h 50"/>
                <a:gd name="T6" fmla="*/ 0 w 276"/>
                <a:gd name="T7" fmla="*/ 25 h 50"/>
                <a:gd name="T8" fmla="*/ 0 w 276"/>
                <a:gd name="T9" fmla="*/ 25 h 50"/>
                <a:gd name="T10" fmla="*/ 11 w 276"/>
                <a:gd name="T11" fmla="*/ 5 h 50"/>
                <a:gd name="T12" fmla="*/ 11 w 276"/>
                <a:gd name="T13" fmla="*/ 5 h 50"/>
                <a:gd name="T14" fmla="*/ 32 w 276"/>
                <a:gd name="T15" fmla="*/ 0 h 50"/>
                <a:gd name="T16" fmla="*/ 32 w 276"/>
                <a:gd name="T17" fmla="*/ 0 h 50"/>
                <a:gd name="T18" fmla="*/ 244 w 276"/>
                <a:gd name="T19" fmla="*/ 0 h 50"/>
                <a:gd name="T20" fmla="*/ 264 w 276"/>
                <a:gd name="T21" fmla="*/ 5 h 50"/>
                <a:gd name="T22" fmla="*/ 264 w 276"/>
                <a:gd name="T23" fmla="*/ 5 h 50"/>
                <a:gd name="T24" fmla="*/ 276 w 276"/>
                <a:gd name="T25" fmla="*/ 25 h 50"/>
                <a:gd name="T26" fmla="*/ 276 w 276"/>
                <a:gd name="T27" fmla="*/ 25 h 50"/>
                <a:gd name="T28" fmla="*/ 264 w 276"/>
                <a:gd name="T29" fmla="*/ 45 h 50"/>
                <a:gd name="T30" fmla="*/ 264 w 276"/>
                <a:gd name="T31" fmla="*/ 45 h 50"/>
                <a:gd name="T32" fmla="*/ 244 w 276"/>
                <a:gd name="T33" fmla="*/ 50 h 50"/>
                <a:gd name="T34" fmla="*/ 244 w 276"/>
                <a:gd name="T35" fmla="*/ 50 h 50"/>
                <a:gd name="T36" fmla="*/ 32 w 276"/>
                <a:gd name="T37" fmla="*/ 50 h 50"/>
                <a:gd name="T38" fmla="*/ 250 w 276"/>
                <a:gd name="T39" fmla="*/ 21 h 50"/>
                <a:gd name="T40" fmla="*/ 250 w 276"/>
                <a:gd name="T41" fmla="*/ 21 h 50"/>
                <a:gd name="T42" fmla="*/ 250 w 276"/>
                <a:gd name="T43" fmla="*/ 21 h 50"/>
                <a:gd name="T44" fmla="*/ 250 w 276"/>
                <a:gd name="T45"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6" h="50">
                  <a:moveTo>
                    <a:pt x="32" y="50"/>
                  </a:moveTo>
                  <a:cubicBezTo>
                    <a:pt x="24" y="50"/>
                    <a:pt x="17" y="49"/>
                    <a:pt x="11" y="45"/>
                  </a:cubicBezTo>
                  <a:cubicBezTo>
                    <a:pt x="11" y="45"/>
                    <a:pt x="11" y="45"/>
                    <a:pt x="11" y="45"/>
                  </a:cubicBezTo>
                  <a:cubicBezTo>
                    <a:pt x="6" y="41"/>
                    <a:pt x="0" y="35"/>
                    <a:pt x="0" y="25"/>
                  </a:cubicBezTo>
                  <a:cubicBezTo>
                    <a:pt x="0" y="25"/>
                    <a:pt x="0" y="25"/>
                    <a:pt x="0" y="25"/>
                  </a:cubicBezTo>
                  <a:cubicBezTo>
                    <a:pt x="0" y="15"/>
                    <a:pt x="6" y="9"/>
                    <a:pt x="11" y="5"/>
                  </a:cubicBezTo>
                  <a:cubicBezTo>
                    <a:pt x="11" y="5"/>
                    <a:pt x="11" y="5"/>
                    <a:pt x="11" y="5"/>
                  </a:cubicBezTo>
                  <a:cubicBezTo>
                    <a:pt x="17" y="2"/>
                    <a:pt x="24" y="0"/>
                    <a:pt x="32" y="0"/>
                  </a:cubicBezTo>
                  <a:cubicBezTo>
                    <a:pt x="32" y="0"/>
                    <a:pt x="32" y="0"/>
                    <a:pt x="32" y="0"/>
                  </a:cubicBezTo>
                  <a:cubicBezTo>
                    <a:pt x="244" y="0"/>
                    <a:pt x="244" y="0"/>
                    <a:pt x="244" y="0"/>
                  </a:cubicBezTo>
                  <a:cubicBezTo>
                    <a:pt x="251" y="0"/>
                    <a:pt x="258" y="2"/>
                    <a:pt x="264" y="5"/>
                  </a:cubicBezTo>
                  <a:cubicBezTo>
                    <a:pt x="264" y="5"/>
                    <a:pt x="264" y="5"/>
                    <a:pt x="264" y="5"/>
                  </a:cubicBezTo>
                  <a:cubicBezTo>
                    <a:pt x="270" y="9"/>
                    <a:pt x="276" y="15"/>
                    <a:pt x="276" y="25"/>
                  </a:cubicBezTo>
                  <a:cubicBezTo>
                    <a:pt x="276" y="25"/>
                    <a:pt x="276" y="25"/>
                    <a:pt x="276" y="25"/>
                  </a:cubicBezTo>
                  <a:cubicBezTo>
                    <a:pt x="276" y="35"/>
                    <a:pt x="270" y="41"/>
                    <a:pt x="264" y="45"/>
                  </a:cubicBezTo>
                  <a:cubicBezTo>
                    <a:pt x="264" y="45"/>
                    <a:pt x="264" y="45"/>
                    <a:pt x="264" y="45"/>
                  </a:cubicBezTo>
                  <a:cubicBezTo>
                    <a:pt x="258" y="49"/>
                    <a:pt x="251" y="50"/>
                    <a:pt x="244" y="50"/>
                  </a:cubicBezTo>
                  <a:cubicBezTo>
                    <a:pt x="244" y="50"/>
                    <a:pt x="244" y="50"/>
                    <a:pt x="244" y="50"/>
                  </a:cubicBezTo>
                  <a:cubicBezTo>
                    <a:pt x="32" y="50"/>
                    <a:pt x="32" y="50"/>
                    <a:pt x="32" y="50"/>
                  </a:cubicBezTo>
                  <a:close/>
                  <a:moveTo>
                    <a:pt x="250" y="21"/>
                  </a:moveTo>
                  <a:cubicBezTo>
                    <a:pt x="250" y="21"/>
                    <a:pt x="250" y="21"/>
                    <a:pt x="250" y="21"/>
                  </a:cubicBezTo>
                  <a:cubicBezTo>
                    <a:pt x="250" y="21"/>
                    <a:pt x="250" y="21"/>
                    <a:pt x="250" y="21"/>
                  </a:cubicBezTo>
                  <a:cubicBezTo>
                    <a:pt x="250" y="21"/>
                    <a:pt x="250" y="21"/>
                    <a:pt x="250" y="21"/>
                  </a:cubicBezTo>
                  <a:close/>
                </a:path>
              </a:pathLst>
            </a:custGeom>
            <a:solidFill>
              <a:srgbClr val="DAD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27"/>
            <p:cNvSpPr>
              <a:spLocks noEditPoints="1"/>
            </p:cNvSpPr>
            <p:nvPr/>
          </p:nvSpPr>
          <p:spPr bwMode="auto">
            <a:xfrm>
              <a:off x="2696" y="665"/>
              <a:ext cx="610" cy="76"/>
            </a:xfrm>
            <a:custGeom>
              <a:avLst/>
              <a:gdLst>
                <a:gd name="T0" fmla="*/ 23 w 258"/>
                <a:gd name="T1" fmla="*/ 32 h 32"/>
                <a:gd name="T2" fmla="*/ 0 w 258"/>
                <a:gd name="T3" fmla="*/ 16 h 32"/>
                <a:gd name="T4" fmla="*/ 0 w 258"/>
                <a:gd name="T5" fmla="*/ 16 h 32"/>
                <a:gd name="T6" fmla="*/ 23 w 258"/>
                <a:gd name="T7" fmla="*/ 0 h 32"/>
                <a:gd name="T8" fmla="*/ 23 w 258"/>
                <a:gd name="T9" fmla="*/ 0 h 32"/>
                <a:gd name="T10" fmla="*/ 235 w 258"/>
                <a:gd name="T11" fmla="*/ 0 h 32"/>
                <a:gd name="T12" fmla="*/ 258 w 258"/>
                <a:gd name="T13" fmla="*/ 16 h 32"/>
                <a:gd name="T14" fmla="*/ 258 w 258"/>
                <a:gd name="T15" fmla="*/ 16 h 32"/>
                <a:gd name="T16" fmla="*/ 235 w 258"/>
                <a:gd name="T17" fmla="*/ 32 h 32"/>
                <a:gd name="T18" fmla="*/ 235 w 258"/>
                <a:gd name="T19" fmla="*/ 32 h 32"/>
                <a:gd name="T20" fmla="*/ 23 w 258"/>
                <a:gd name="T21" fmla="*/ 32 h 32"/>
                <a:gd name="T22" fmla="*/ 235 w 258"/>
                <a:gd name="T23" fmla="*/ 23 h 32"/>
                <a:gd name="T24" fmla="*/ 245 w 258"/>
                <a:gd name="T25" fmla="*/ 20 h 32"/>
                <a:gd name="T26" fmla="*/ 245 w 258"/>
                <a:gd name="T27" fmla="*/ 20 h 32"/>
                <a:gd name="T28" fmla="*/ 248 w 258"/>
                <a:gd name="T29" fmla="*/ 16 h 32"/>
                <a:gd name="T30" fmla="*/ 248 w 258"/>
                <a:gd name="T31" fmla="*/ 16 h 32"/>
                <a:gd name="T32" fmla="*/ 245 w 258"/>
                <a:gd name="T33" fmla="*/ 12 h 32"/>
                <a:gd name="T34" fmla="*/ 245 w 258"/>
                <a:gd name="T35" fmla="*/ 12 h 32"/>
                <a:gd name="T36" fmla="*/ 235 w 258"/>
                <a:gd name="T37" fmla="*/ 9 h 32"/>
                <a:gd name="T38" fmla="*/ 235 w 258"/>
                <a:gd name="T39" fmla="*/ 9 h 32"/>
                <a:gd name="T40" fmla="*/ 23 w 258"/>
                <a:gd name="T41" fmla="*/ 9 h 32"/>
                <a:gd name="T42" fmla="*/ 12 w 258"/>
                <a:gd name="T43" fmla="*/ 12 h 32"/>
                <a:gd name="T44" fmla="*/ 12 w 258"/>
                <a:gd name="T45" fmla="*/ 12 h 32"/>
                <a:gd name="T46" fmla="*/ 9 w 258"/>
                <a:gd name="T47" fmla="*/ 16 h 32"/>
                <a:gd name="T48" fmla="*/ 9 w 258"/>
                <a:gd name="T49" fmla="*/ 16 h 32"/>
                <a:gd name="T50" fmla="*/ 12 w 258"/>
                <a:gd name="T51" fmla="*/ 20 h 32"/>
                <a:gd name="T52" fmla="*/ 12 w 258"/>
                <a:gd name="T53" fmla="*/ 20 h 32"/>
                <a:gd name="T54" fmla="*/ 23 w 258"/>
                <a:gd name="T55" fmla="*/ 23 h 32"/>
                <a:gd name="T56" fmla="*/ 23 w 258"/>
                <a:gd name="T57" fmla="*/ 23 h 32"/>
                <a:gd name="T58" fmla="*/ 235 w 258"/>
                <a:gd name="T5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8" h="32">
                  <a:moveTo>
                    <a:pt x="23" y="32"/>
                  </a:moveTo>
                  <a:cubicBezTo>
                    <a:pt x="11" y="32"/>
                    <a:pt x="0" y="27"/>
                    <a:pt x="0" y="16"/>
                  </a:cubicBezTo>
                  <a:cubicBezTo>
                    <a:pt x="0" y="16"/>
                    <a:pt x="0" y="16"/>
                    <a:pt x="0" y="16"/>
                  </a:cubicBezTo>
                  <a:cubicBezTo>
                    <a:pt x="0" y="5"/>
                    <a:pt x="11" y="0"/>
                    <a:pt x="23" y="0"/>
                  </a:cubicBezTo>
                  <a:cubicBezTo>
                    <a:pt x="23" y="0"/>
                    <a:pt x="23" y="0"/>
                    <a:pt x="23" y="0"/>
                  </a:cubicBezTo>
                  <a:cubicBezTo>
                    <a:pt x="235" y="0"/>
                    <a:pt x="235" y="0"/>
                    <a:pt x="235" y="0"/>
                  </a:cubicBezTo>
                  <a:cubicBezTo>
                    <a:pt x="246" y="0"/>
                    <a:pt x="257" y="5"/>
                    <a:pt x="258" y="16"/>
                  </a:cubicBezTo>
                  <a:cubicBezTo>
                    <a:pt x="258" y="16"/>
                    <a:pt x="258" y="16"/>
                    <a:pt x="258" y="16"/>
                  </a:cubicBezTo>
                  <a:cubicBezTo>
                    <a:pt x="257" y="27"/>
                    <a:pt x="246" y="32"/>
                    <a:pt x="235" y="32"/>
                  </a:cubicBezTo>
                  <a:cubicBezTo>
                    <a:pt x="235" y="32"/>
                    <a:pt x="235" y="32"/>
                    <a:pt x="235" y="32"/>
                  </a:cubicBezTo>
                  <a:cubicBezTo>
                    <a:pt x="23" y="32"/>
                    <a:pt x="23" y="32"/>
                    <a:pt x="23" y="32"/>
                  </a:cubicBezTo>
                  <a:close/>
                  <a:moveTo>
                    <a:pt x="235" y="23"/>
                  </a:moveTo>
                  <a:cubicBezTo>
                    <a:pt x="239" y="23"/>
                    <a:pt x="243" y="22"/>
                    <a:pt x="245" y="20"/>
                  </a:cubicBezTo>
                  <a:cubicBezTo>
                    <a:pt x="245" y="20"/>
                    <a:pt x="245" y="20"/>
                    <a:pt x="245" y="20"/>
                  </a:cubicBezTo>
                  <a:cubicBezTo>
                    <a:pt x="248" y="19"/>
                    <a:pt x="248" y="17"/>
                    <a:pt x="248" y="16"/>
                  </a:cubicBezTo>
                  <a:cubicBezTo>
                    <a:pt x="248" y="16"/>
                    <a:pt x="248" y="16"/>
                    <a:pt x="248" y="16"/>
                  </a:cubicBezTo>
                  <a:cubicBezTo>
                    <a:pt x="248" y="15"/>
                    <a:pt x="248" y="13"/>
                    <a:pt x="245" y="12"/>
                  </a:cubicBezTo>
                  <a:cubicBezTo>
                    <a:pt x="245" y="12"/>
                    <a:pt x="245" y="12"/>
                    <a:pt x="245" y="12"/>
                  </a:cubicBezTo>
                  <a:cubicBezTo>
                    <a:pt x="243" y="10"/>
                    <a:pt x="239" y="9"/>
                    <a:pt x="235" y="9"/>
                  </a:cubicBezTo>
                  <a:cubicBezTo>
                    <a:pt x="235" y="9"/>
                    <a:pt x="235" y="9"/>
                    <a:pt x="235" y="9"/>
                  </a:cubicBezTo>
                  <a:cubicBezTo>
                    <a:pt x="23" y="9"/>
                    <a:pt x="23" y="9"/>
                    <a:pt x="23" y="9"/>
                  </a:cubicBezTo>
                  <a:cubicBezTo>
                    <a:pt x="18" y="9"/>
                    <a:pt x="15" y="10"/>
                    <a:pt x="12" y="12"/>
                  </a:cubicBezTo>
                  <a:cubicBezTo>
                    <a:pt x="12" y="12"/>
                    <a:pt x="12" y="12"/>
                    <a:pt x="12" y="12"/>
                  </a:cubicBezTo>
                  <a:cubicBezTo>
                    <a:pt x="10" y="13"/>
                    <a:pt x="9" y="15"/>
                    <a:pt x="9" y="16"/>
                  </a:cubicBezTo>
                  <a:cubicBezTo>
                    <a:pt x="9" y="16"/>
                    <a:pt x="9" y="16"/>
                    <a:pt x="9" y="16"/>
                  </a:cubicBezTo>
                  <a:cubicBezTo>
                    <a:pt x="9" y="17"/>
                    <a:pt x="10" y="19"/>
                    <a:pt x="12" y="20"/>
                  </a:cubicBezTo>
                  <a:cubicBezTo>
                    <a:pt x="12" y="20"/>
                    <a:pt x="12" y="20"/>
                    <a:pt x="12" y="20"/>
                  </a:cubicBezTo>
                  <a:cubicBezTo>
                    <a:pt x="15" y="22"/>
                    <a:pt x="18" y="23"/>
                    <a:pt x="23" y="23"/>
                  </a:cubicBezTo>
                  <a:cubicBezTo>
                    <a:pt x="23" y="23"/>
                    <a:pt x="23" y="23"/>
                    <a:pt x="23" y="23"/>
                  </a:cubicBezTo>
                  <a:cubicBezTo>
                    <a:pt x="235" y="23"/>
                    <a:pt x="235" y="23"/>
                    <a:pt x="235" y="23"/>
                  </a:cubicBezTo>
                  <a:close/>
                </a:path>
              </a:pathLst>
            </a:custGeom>
            <a:solidFill>
              <a:srgbClr val="D2D3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28"/>
            <p:cNvSpPr>
              <a:spLocks/>
            </p:cNvSpPr>
            <p:nvPr/>
          </p:nvSpPr>
          <p:spPr bwMode="auto">
            <a:xfrm>
              <a:off x="2706" y="677"/>
              <a:ext cx="589" cy="54"/>
            </a:xfrm>
            <a:custGeom>
              <a:avLst/>
              <a:gdLst>
                <a:gd name="T0" fmla="*/ 249 w 249"/>
                <a:gd name="T1" fmla="*/ 11 h 23"/>
                <a:gd name="T2" fmla="*/ 231 w 249"/>
                <a:gd name="T3" fmla="*/ 23 h 23"/>
                <a:gd name="T4" fmla="*/ 19 w 249"/>
                <a:gd name="T5" fmla="*/ 23 h 23"/>
                <a:gd name="T6" fmla="*/ 0 w 249"/>
                <a:gd name="T7" fmla="*/ 11 h 23"/>
                <a:gd name="T8" fmla="*/ 0 w 249"/>
                <a:gd name="T9" fmla="*/ 11 h 23"/>
                <a:gd name="T10" fmla="*/ 19 w 249"/>
                <a:gd name="T11" fmla="*/ 0 h 23"/>
                <a:gd name="T12" fmla="*/ 231 w 249"/>
                <a:gd name="T13" fmla="*/ 0 h 23"/>
                <a:gd name="T14" fmla="*/ 249 w 249"/>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9" h="23">
                  <a:moveTo>
                    <a:pt x="249" y="11"/>
                  </a:moveTo>
                  <a:cubicBezTo>
                    <a:pt x="249" y="17"/>
                    <a:pt x="241" y="23"/>
                    <a:pt x="231" y="23"/>
                  </a:cubicBezTo>
                  <a:cubicBezTo>
                    <a:pt x="19" y="23"/>
                    <a:pt x="19" y="23"/>
                    <a:pt x="19" y="23"/>
                  </a:cubicBezTo>
                  <a:cubicBezTo>
                    <a:pt x="9" y="23"/>
                    <a:pt x="0" y="17"/>
                    <a:pt x="0" y="11"/>
                  </a:cubicBezTo>
                  <a:cubicBezTo>
                    <a:pt x="0" y="11"/>
                    <a:pt x="0" y="11"/>
                    <a:pt x="0" y="11"/>
                  </a:cubicBezTo>
                  <a:cubicBezTo>
                    <a:pt x="0" y="5"/>
                    <a:pt x="9" y="0"/>
                    <a:pt x="19" y="0"/>
                  </a:cubicBezTo>
                  <a:cubicBezTo>
                    <a:pt x="231" y="0"/>
                    <a:pt x="231" y="0"/>
                    <a:pt x="231" y="0"/>
                  </a:cubicBezTo>
                  <a:cubicBezTo>
                    <a:pt x="241" y="0"/>
                    <a:pt x="249" y="5"/>
                    <a:pt x="249" y="11"/>
                  </a:cubicBezTo>
                  <a:close/>
                </a:path>
              </a:pathLst>
            </a:custGeom>
            <a:solidFill>
              <a:srgbClr val="E4E6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29"/>
            <p:cNvSpPr>
              <a:spLocks noEditPoints="1"/>
            </p:cNvSpPr>
            <p:nvPr/>
          </p:nvSpPr>
          <p:spPr bwMode="auto">
            <a:xfrm>
              <a:off x="2578" y="4599"/>
              <a:ext cx="844" cy="280"/>
            </a:xfrm>
            <a:custGeom>
              <a:avLst/>
              <a:gdLst>
                <a:gd name="T0" fmla="*/ 76 w 357"/>
                <a:gd name="T1" fmla="*/ 118 h 118"/>
                <a:gd name="T2" fmla="*/ 20 w 357"/>
                <a:gd name="T3" fmla="*/ 87 h 118"/>
                <a:gd name="T4" fmla="*/ 20 w 357"/>
                <a:gd name="T5" fmla="*/ 87 h 118"/>
                <a:gd name="T6" fmla="*/ 0 w 357"/>
                <a:gd name="T7" fmla="*/ 22 h 118"/>
                <a:gd name="T8" fmla="*/ 0 w 357"/>
                <a:gd name="T9" fmla="*/ 22 h 118"/>
                <a:gd name="T10" fmla="*/ 7 w 357"/>
                <a:gd name="T11" fmla="*/ 6 h 118"/>
                <a:gd name="T12" fmla="*/ 7 w 357"/>
                <a:gd name="T13" fmla="*/ 6 h 118"/>
                <a:gd name="T14" fmla="*/ 22 w 357"/>
                <a:gd name="T15" fmla="*/ 0 h 118"/>
                <a:gd name="T16" fmla="*/ 22 w 357"/>
                <a:gd name="T17" fmla="*/ 0 h 118"/>
                <a:gd name="T18" fmla="*/ 335 w 357"/>
                <a:gd name="T19" fmla="*/ 0 h 118"/>
                <a:gd name="T20" fmla="*/ 351 w 357"/>
                <a:gd name="T21" fmla="*/ 6 h 118"/>
                <a:gd name="T22" fmla="*/ 351 w 357"/>
                <a:gd name="T23" fmla="*/ 6 h 118"/>
                <a:gd name="T24" fmla="*/ 357 w 357"/>
                <a:gd name="T25" fmla="*/ 22 h 118"/>
                <a:gd name="T26" fmla="*/ 357 w 357"/>
                <a:gd name="T27" fmla="*/ 22 h 118"/>
                <a:gd name="T28" fmla="*/ 337 w 357"/>
                <a:gd name="T29" fmla="*/ 87 h 118"/>
                <a:gd name="T30" fmla="*/ 337 w 357"/>
                <a:gd name="T31" fmla="*/ 87 h 118"/>
                <a:gd name="T32" fmla="*/ 281 w 357"/>
                <a:gd name="T33" fmla="*/ 118 h 118"/>
                <a:gd name="T34" fmla="*/ 281 w 357"/>
                <a:gd name="T35" fmla="*/ 118 h 118"/>
                <a:gd name="T36" fmla="*/ 76 w 357"/>
                <a:gd name="T37" fmla="*/ 118 h 118"/>
                <a:gd name="T38" fmla="*/ 281 w 357"/>
                <a:gd name="T39" fmla="*/ 75 h 118"/>
                <a:gd name="T40" fmla="*/ 302 w 357"/>
                <a:gd name="T41" fmla="*/ 62 h 118"/>
                <a:gd name="T42" fmla="*/ 302 w 357"/>
                <a:gd name="T43" fmla="*/ 62 h 118"/>
                <a:gd name="T44" fmla="*/ 310 w 357"/>
                <a:gd name="T45" fmla="*/ 44 h 118"/>
                <a:gd name="T46" fmla="*/ 310 w 357"/>
                <a:gd name="T47" fmla="*/ 44 h 118"/>
                <a:gd name="T48" fmla="*/ 47 w 357"/>
                <a:gd name="T49" fmla="*/ 44 h 118"/>
                <a:gd name="T50" fmla="*/ 56 w 357"/>
                <a:gd name="T51" fmla="*/ 62 h 118"/>
                <a:gd name="T52" fmla="*/ 56 w 357"/>
                <a:gd name="T53" fmla="*/ 62 h 118"/>
                <a:gd name="T54" fmla="*/ 76 w 357"/>
                <a:gd name="T55" fmla="*/ 75 h 118"/>
                <a:gd name="T56" fmla="*/ 76 w 357"/>
                <a:gd name="T57" fmla="*/ 75 h 118"/>
                <a:gd name="T58" fmla="*/ 281 w 357"/>
                <a:gd name="T59" fmla="*/ 75 h 118"/>
                <a:gd name="T60" fmla="*/ 22 w 357"/>
                <a:gd name="T61" fmla="*/ 44 h 118"/>
                <a:gd name="T62" fmla="*/ 22 w 357"/>
                <a:gd name="T63" fmla="*/ 22 h 118"/>
                <a:gd name="T64" fmla="*/ 22 w 357"/>
                <a:gd name="T65" fmla="*/ 4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118">
                  <a:moveTo>
                    <a:pt x="76" y="118"/>
                  </a:moveTo>
                  <a:cubicBezTo>
                    <a:pt x="53" y="118"/>
                    <a:pt x="33" y="105"/>
                    <a:pt x="20" y="87"/>
                  </a:cubicBezTo>
                  <a:cubicBezTo>
                    <a:pt x="20" y="87"/>
                    <a:pt x="20" y="87"/>
                    <a:pt x="20" y="87"/>
                  </a:cubicBezTo>
                  <a:cubicBezTo>
                    <a:pt x="7" y="70"/>
                    <a:pt x="0" y="47"/>
                    <a:pt x="0" y="22"/>
                  </a:cubicBezTo>
                  <a:cubicBezTo>
                    <a:pt x="0" y="22"/>
                    <a:pt x="0" y="22"/>
                    <a:pt x="0" y="22"/>
                  </a:cubicBezTo>
                  <a:cubicBezTo>
                    <a:pt x="0" y="16"/>
                    <a:pt x="3" y="11"/>
                    <a:pt x="7" y="6"/>
                  </a:cubicBezTo>
                  <a:cubicBezTo>
                    <a:pt x="7" y="6"/>
                    <a:pt x="7" y="6"/>
                    <a:pt x="7" y="6"/>
                  </a:cubicBezTo>
                  <a:cubicBezTo>
                    <a:pt x="11" y="2"/>
                    <a:pt x="17" y="0"/>
                    <a:pt x="22" y="0"/>
                  </a:cubicBezTo>
                  <a:cubicBezTo>
                    <a:pt x="22" y="0"/>
                    <a:pt x="22" y="0"/>
                    <a:pt x="22" y="0"/>
                  </a:cubicBezTo>
                  <a:cubicBezTo>
                    <a:pt x="335" y="0"/>
                    <a:pt x="335" y="0"/>
                    <a:pt x="335" y="0"/>
                  </a:cubicBezTo>
                  <a:cubicBezTo>
                    <a:pt x="341" y="0"/>
                    <a:pt x="346" y="2"/>
                    <a:pt x="351" y="6"/>
                  </a:cubicBezTo>
                  <a:cubicBezTo>
                    <a:pt x="351" y="6"/>
                    <a:pt x="351" y="6"/>
                    <a:pt x="351" y="6"/>
                  </a:cubicBezTo>
                  <a:cubicBezTo>
                    <a:pt x="355" y="11"/>
                    <a:pt x="357" y="16"/>
                    <a:pt x="357" y="22"/>
                  </a:cubicBezTo>
                  <a:cubicBezTo>
                    <a:pt x="357" y="22"/>
                    <a:pt x="357" y="22"/>
                    <a:pt x="357" y="22"/>
                  </a:cubicBezTo>
                  <a:cubicBezTo>
                    <a:pt x="357" y="47"/>
                    <a:pt x="350" y="70"/>
                    <a:pt x="337" y="87"/>
                  </a:cubicBezTo>
                  <a:cubicBezTo>
                    <a:pt x="337" y="87"/>
                    <a:pt x="337" y="87"/>
                    <a:pt x="337" y="87"/>
                  </a:cubicBezTo>
                  <a:cubicBezTo>
                    <a:pt x="324" y="105"/>
                    <a:pt x="304" y="118"/>
                    <a:pt x="281" y="118"/>
                  </a:cubicBezTo>
                  <a:cubicBezTo>
                    <a:pt x="281" y="118"/>
                    <a:pt x="281" y="118"/>
                    <a:pt x="281" y="118"/>
                  </a:cubicBezTo>
                  <a:cubicBezTo>
                    <a:pt x="76" y="118"/>
                    <a:pt x="76" y="118"/>
                    <a:pt x="76" y="118"/>
                  </a:cubicBezTo>
                  <a:close/>
                  <a:moveTo>
                    <a:pt x="281" y="75"/>
                  </a:moveTo>
                  <a:cubicBezTo>
                    <a:pt x="287" y="75"/>
                    <a:pt x="295" y="71"/>
                    <a:pt x="302" y="62"/>
                  </a:cubicBezTo>
                  <a:cubicBezTo>
                    <a:pt x="302" y="62"/>
                    <a:pt x="302" y="62"/>
                    <a:pt x="302" y="62"/>
                  </a:cubicBezTo>
                  <a:cubicBezTo>
                    <a:pt x="305" y="57"/>
                    <a:pt x="308" y="51"/>
                    <a:pt x="310" y="44"/>
                  </a:cubicBezTo>
                  <a:cubicBezTo>
                    <a:pt x="310" y="44"/>
                    <a:pt x="310" y="44"/>
                    <a:pt x="310" y="44"/>
                  </a:cubicBezTo>
                  <a:cubicBezTo>
                    <a:pt x="47" y="44"/>
                    <a:pt x="47" y="44"/>
                    <a:pt x="47" y="44"/>
                  </a:cubicBezTo>
                  <a:cubicBezTo>
                    <a:pt x="49" y="51"/>
                    <a:pt x="52" y="57"/>
                    <a:pt x="56" y="62"/>
                  </a:cubicBezTo>
                  <a:cubicBezTo>
                    <a:pt x="56" y="62"/>
                    <a:pt x="56" y="62"/>
                    <a:pt x="56" y="62"/>
                  </a:cubicBezTo>
                  <a:cubicBezTo>
                    <a:pt x="63" y="71"/>
                    <a:pt x="70" y="75"/>
                    <a:pt x="76" y="75"/>
                  </a:cubicBezTo>
                  <a:cubicBezTo>
                    <a:pt x="76" y="75"/>
                    <a:pt x="76" y="75"/>
                    <a:pt x="76" y="75"/>
                  </a:cubicBezTo>
                  <a:cubicBezTo>
                    <a:pt x="281" y="75"/>
                    <a:pt x="281" y="75"/>
                    <a:pt x="281" y="75"/>
                  </a:cubicBezTo>
                  <a:close/>
                  <a:moveTo>
                    <a:pt x="22" y="44"/>
                  </a:moveTo>
                  <a:cubicBezTo>
                    <a:pt x="22" y="22"/>
                    <a:pt x="22" y="22"/>
                    <a:pt x="22" y="22"/>
                  </a:cubicBezTo>
                  <a:cubicBezTo>
                    <a:pt x="22" y="44"/>
                    <a:pt x="22" y="44"/>
                    <a:pt x="22" y="44"/>
                  </a:cubicBezTo>
                  <a:close/>
                </a:path>
              </a:pathLst>
            </a:custGeom>
            <a:solidFill>
              <a:srgbClr val="DAD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30"/>
            <p:cNvSpPr>
              <a:spLocks noEditPoints="1"/>
            </p:cNvSpPr>
            <p:nvPr/>
          </p:nvSpPr>
          <p:spPr bwMode="auto">
            <a:xfrm>
              <a:off x="2613" y="4632"/>
              <a:ext cx="774" cy="213"/>
            </a:xfrm>
            <a:custGeom>
              <a:avLst/>
              <a:gdLst>
                <a:gd name="T0" fmla="*/ 61 w 327"/>
                <a:gd name="T1" fmla="*/ 90 h 90"/>
                <a:gd name="T2" fmla="*/ 0 w 327"/>
                <a:gd name="T3" fmla="*/ 8 h 90"/>
                <a:gd name="T4" fmla="*/ 0 w 327"/>
                <a:gd name="T5" fmla="*/ 8 h 90"/>
                <a:gd name="T6" fmla="*/ 0 w 327"/>
                <a:gd name="T7" fmla="*/ 0 h 90"/>
                <a:gd name="T8" fmla="*/ 327 w 327"/>
                <a:gd name="T9" fmla="*/ 0 h 90"/>
                <a:gd name="T10" fmla="*/ 327 w 327"/>
                <a:gd name="T11" fmla="*/ 8 h 90"/>
                <a:gd name="T12" fmla="*/ 266 w 327"/>
                <a:gd name="T13" fmla="*/ 90 h 90"/>
                <a:gd name="T14" fmla="*/ 266 w 327"/>
                <a:gd name="T15" fmla="*/ 90 h 90"/>
                <a:gd name="T16" fmla="*/ 61 w 327"/>
                <a:gd name="T17" fmla="*/ 90 h 90"/>
                <a:gd name="T18" fmla="*/ 61 w 327"/>
                <a:gd name="T19" fmla="*/ 75 h 90"/>
                <a:gd name="T20" fmla="*/ 266 w 327"/>
                <a:gd name="T21" fmla="*/ 75 h 90"/>
                <a:gd name="T22" fmla="*/ 313 w 327"/>
                <a:gd name="T23" fmla="*/ 15 h 90"/>
                <a:gd name="T24" fmla="*/ 313 w 327"/>
                <a:gd name="T25" fmla="*/ 15 h 90"/>
                <a:gd name="T26" fmla="*/ 15 w 327"/>
                <a:gd name="T27" fmla="*/ 15 h 90"/>
                <a:gd name="T28" fmla="*/ 61 w 327"/>
                <a:gd name="T29" fmla="*/ 75 h 90"/>
                <a:gd name="T30" fmla="*/ 7 w 327"/>
                <a:gd name="T31" fmla="*/ 15 h 90"/>
                <a:gd name="T32" fmla="*/ 7 w 327"/>
                <a:gd name="T33" fmla="*/ 8 h 90"/>
                <a:gd name="T34" fmla="*/ 7 w 327"/>
                <a:gd name="T35" fmla="*/ 1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7" h="90">
                  <a:moveTo>
                    <a:pt x="61" y="90"/>
                  </a:moveTo>
                  <a:cubicBezTo>
                    <a:pt x="25" y="89"/>
                    <a:pt x="0" y="52"/>
                    <a:pt x="0" y="8"/>
                  </a:cubicBezTo>
                  <a:cubicBezTo>
                    <a:pt x="0" y="8"/>
                    <a:pt x="0" y="8"/>
                    <a:pt x="0" y="8"/>
                  </a:cubicBezTo>
                  <a:cubicBezTo>
                    <a:pt x="0" y="0"/>
                    <a:pt x="0" y="0"/>
                    <a:pt x="0" y="0"/>
                  </a:cubicBezTo>
                  <a:cubicBezTo>
                    <a:pt x="327" y="0"/>
                    <a:pt x="327" y="0"/>
                    <a:pt x="327" y="0"/>
                  </a:cubicBezTo>
                  <a:cubicBezTo>
                    <a:pt x="327" y="8"/>
                    <a:pt x="327" y="8"/>
                    <a:pt x="327" y="8"/>
                  </a:cubicBezTo>
                  <a:cubicBezTo>
                    <a:pt x="327" y="52"/>
                    <a:pt x="302" y="89"/>
                    <a:pt x="266" y="90"/>
                  </a:cubicBezTo>
                  <a:cubicBezTo>
                    <a:pt x="266" y="90"/>
                    <a:pt x="266" y="90"/>
                    <a:pt x="266" y="90"/>
                  </a:cubicBezTo>
                  <a:cubicBezTo>
                    <a:pt x="61" y="90"/>
                    <a:pt x="61" y="90"/>
                    <a:pt x="61" y="90"/>
                  </a:cubicBezTo>
                  <a:close/>
                  <a:moveTo>
                    <a:pt x="61" y="75"/>
                  </a:moveTo>
                  <a:cubicBezTo>
                    <a:pt x="266" y="75"/>
                    <a:pt x="266" y="75"/>
                    <a:pt x="266" y="75"/>
                  </a:cubicBezTo>
                  <a:cubicBezTo>
                    <a:pt x="288" y="75"/>
                    <a:pt x="310" y="50"/>
                    <a:pt x="313" y="15"/>
                  </a:cubicBezTo>
                  <a:cubicBezTo>
                    <a:pt x="313" y="15"/>
                    <a:pt x="313" y="15"/>
                    <a:pt x="313" y="15"/>
                  </a:cubicBezTo>
                  <a:cubicBezTo>
                    <a:pt x="15" y="15"/>
                    <a:pt x="15" y="15"/>
                    <a:pt x="15" y="15"/>
                  </a:cubicBezTo>
                  <a:cubicBezTo>
                    <a:pt x="17" y="50"/>
                    <a:pt x="39" y="75"/>
                    <a:pt x="61" y="75"/>
                  </a:cubicBezTo>
                  <a:close/>
                  <a:moveTo>
                    <a:pt x="7" y="15"/>
                  </a:moveTo>
                  <a:cubicBezTo>
                    <a:pt x="7" y="8"/>
                    <a:pt x="7" y="8"/>
                    <a:pt x="7" y="8"/>
                  </a:cubicBezTo>
                  <a:cubicBezTo>
                    <a:pt x="7" y="15"/>
                    <a:pt x="7" y="15"/>
                    <a:pt x="7" y="15"/>
                  </a:cubicBezTo>
                  <a:close/>
                </a:path>
              </a:pathLst>
            </a:custGeom>
            <a:solidFill>
              <a:srgbClr val="D2D3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31"/>
            <p:cNvSpPr>
              <a:spLocks/>
            </p:cNvSpPr>
            <p:nvPr/>
          </p:nvSpPr>
          <p:spPr bwMode="auto">
            <a:xfrm>
              <a:off x="2630" y="4651"/>
              <a:ext cx="740" cy="178"/>
            </a:xfrm>
            <a:custGeom>
              <a:avLst/>
              <a:gdLst>
                <a:gd name="T0" fmla="*/ 0 w 313"/>
                <a:gd name="T1" fmla="*/ 0 h 75"/>
                <a:gd name="T2" fmla="*/ 54 w 313"/>
                <a:gd name="T3" fmla="*/ 75 h 75"/>
                <a:gd name="T4" fmla="*/ 259 w 313"/>
                <a:gd name="T5" fmla="*/ 75 h 75"/>
                <a:gd name="T6" fmla="*/ 313 w 313"/>
                <a:gd name="T7" fmla="*/ 0 h 75"/>
                <a:gd name="T8" fmla="*/ 0 w 313"/>
                <a:gd name="T9" fmla="*/ 0 h 75"/>
              </a:gdLst>
              <a:ahLst/>
              <a:cxnLst>
                <a:cxn ang="0">
                  <a:pos x="T0" y="T1"/>
                </a:cxn>
                <a:cxn ang="0">
                  <a:pos x="T2" y="T3"/>
                </a:cxn>
                <a:cxn ang="0">
                  <a:pos x="T4" y="T5"/>
                </a:cxn>
                <a:cxn ang="0">
                  <a:pos x="T6" y="T7"/>
                </a:cxn>
                <a:cxn ang="0">
                  <a:pos x="T8" y="T9"/>
                </a:cxn>
              </a:cxnLst>
              <a:rect l="0" t="0" r="r" b="b"/>
              <a:pathLst>
                <a:path w="313" h="75">
                  <a:moveTo>
                    <a:pt x="0" y="0"/>
                  </a:moveTo>
                  <a:cubicBezTo>
                    <a:pt x="0" y="41"/>
                    <a:pt x="24" y="75"/>
                    <a:pt x="54" y="75"/>
                  </a:cubicBezTo>
                  <a:cubicBezTo>
                    <a:pt x="259" y="75"/>
                    <a:pt x="259" y="75"/>
                    <a:pt x="259" y="75"/>
                  </a:cubicBezTo>
                  <a:cubicBezTo>
                    <a:pt x="289" y="75"/>
                    <a:pt x="313" y="41"/>
                    <a:pt x="313" y="0"/>
                  </a:cubicBezTo>
                  <a:lnTo>
                    <a:pt x="0" y="0"/>
                  </a:lnTo>
                  <a:close/>
                </a:path>
              </a:pathLst>
            </a:custGeom>
            <a:solidFill>
              <a:srgbClr val="E4E6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Oval 32"/>
            <p:cNvSpPr>
              <a:spLocks noChangeArrowheads="1"/>
            </p:cNvSpPr>
            <p:nvPr/>
          </p:nvSpPr>
          <p:spPr bwMode="auto">
            <a:xfrm>
              <a:off x="2190" y="4604"/>
              <a:ext cx="253" cy="253"/>
            </a:xfrm>
            <a:prstGeom prst="ellipse">
              <a:avLst/>
            </a:prstGeom>
            <a:solidFill>
              <a:srgbClr val="DAD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Oval 33"/>
            <p:cNvSpPr>
              <a:spLocks noChangeArrowheads="1"/>
            </p:cNvSpPr>
            <p:nvPr/>
          </p:nvSpPr>
          <p:spPr bwMode="auto">
            <a:xfrm>
              <a:off x="2228" y="4642"/>
              <a:ext cx="177" cy="177"/>
            </a:xfrm>
            <a:prstGeom prst="ellipse">
              <a:avLst/>
            </a:prstGeom>
            <a:solidFill>
              <a:srgbClr val="D2D3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Oval 34"/>
            <p:cNvSpPr>
              <a:spLocks noChangeArrowheads="1"/>
            </p:cNvSpPr>
            <p:nvPr/>
          </p:nvSpPr>
          <p:spPr bwMode="auto">
            <a:xfrm>
              <a:off x="2247" y="4661"/>
              <a:ext cx="139" cy="139"/>
            </a:xfrm>
            <a:prstGeom prst="ellipse">
              <a:avLst/>
            </a:prstGeom>
            <a:solidFill>
              <a:srgbClr val="E4E6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Oval 35"/>
            <p:cNvSpPr>
              <a:spLocks noChangeArrowheads="1"/>
            </p:cNvSpPr>
            <p:nvPr/>
          </p:nvSpPr>
          <p:spPr bwMode="auto">
            <a:xfrm>
              <a:off x="3557" y="4604"/>
              <a:ext cx="253" cy="253"/>
            </a:xfrm>
            <a:prstGeom prst="ellipse">
              <a:avLst/>
            </a:prstGeom>
            <a:solidFill>
              <a:srgbClr val="DAD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Oval 36"/>
            <p:cNvSpPr>
              <a:spLocks noChangeArrowheads="1"/>
            </p:cNvSpPr>
            <p:nvPr/>
          </p:nvSpPr>
          <p:spPr bwMode="auto">
            <a:xfrm>
              <a:off x="3597" y="4642"/>
              <a:ext cx="175" cy="177"/>
            </a:xfrm>
            <a:prstGeom prst="ellipse">
              <a:avLst/>
            </a:prstGeom>
            <a:solidFill>
              <a:srgbClr val="D2D3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Oval 37"/>
            <p:cNvSpPr>
              <a:spLocks noChangeArrowheads="1"/>
            </p:cNvSpPr>
            <p:nvPr/>
          </p:nvSpPr>
          <p:spPr bwMode="auto">
            <a:xfrm>
              <a:off x="3616" y="4661"/>
              <a:ext cx="137" cy="139"/>
            </a:xfrm>
            <a:prstGeom prst="ellipse">
              <a:avLst/>
            </a:prstGeom>
            <a:solidFill>
              <a:srgbClr val="E4E6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9" name="矩形 18"/>
          <p:cNvSpPr/>
          <p:nvPr/>
        </p:nvSpPr>
        <p:spPr>
          <a:xfrm>
            <a:off x="1400432" y="2125362"/>
            <a:ext cx="4201298" cy="313875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400202" y="2321116"/>
            <a:ext cx="4201298" cy="664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400202" y="3010939"/>
            <a:ext cx="4201298" cy="664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400202" y="3709000"/>
            <a:ext cx="4201298" cy="6645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400202" y="4407062"/>
            <a:ext cx="4201298" cy="6645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Group 40"/>
          <p:cNvGrpSpPr>
            <a:grpSpLocks noChangeAspect="1"/>
          </p:cNvGrpSpPr>
          <p:nvPr/>
        </p:nvGrpSpPr>
        <p:grpSpPr bwMode="auto">
          <a:xfrm>
            <a:off x="5997144" y="1893369"/>
            <a:ext cx="1639329" cy="1116420"/>
            <a:chOff x="3969" y="809"/>
            <a:chExt cx="2856" cy="1945"/>
          </a:xfrm>
        </p:grpSpPr>
        <p:sp>
          <p:nvSpPr>
            <p:cNvPr id="25" name="Freeform 41"/>
            <p:cNvSpPr>
              <a:spLocks/>
            </p:cNvSpPr>
            <p:nvPr/>
          </p:nvSpPr>
          <p:spPr bwMode="auto">
            <a:xfrm>
              <a:off x="3969" y="1557"/>
              <a:ext cx="1715" cy="1197"/>
            </a:xfrm>
            <a:custGeom>
              <a:avLst/>
              <a:gdLst>
                <a:gd name="T0" fmla="*/ 724 w 724"/>
                <a:gd name="T1" fmla="*/ 0 h 505"/>
                <a:gd name="T2" fmla="*/ 0 w 724"/>
                <a:gd name="T3" fmla="*/ 0 h 505"/>
                <a:gd name="T4" fmla="*/ 0 w 724"/>
                <a:gd name="T5" fmla="*/ 488 h 505"/>
                <a:gd name="T6" fmla="*/ 65 w 724"/>
                <a:gd name="T7" fmla="*/ 488 h 505"/>
                <a:gd name="T8" fmla="*/ 673 w 724"/>
                <a:gd name="T9" fmla="*/ 286 h 505"/>
                <a:gd name="T10" fmla="*/ 724 w 724"/>
                <a:gd name="T11" fmla="*/ 0 h 505"/>
              </a:gdLst>
              <a:ahLst/>
              <a:cxnLst>
                <a:cxn ang="0">
                  <a:pos x="T0" y="T1"/>
                </a:cxn>
                <a:cxn ang="0">
                  <a:pos x="T2" y="T3"/>
                </a:cxn>
                <a:cxn ang="0">
                  <a:pos x="T4" y="T5"/>
                </a:cxn>
                <a:cxn ang="0">
                  <a:pos x="T6" y="T7"/>
                </a:cxn>
                <a:cxn ang="0">
                  <a:pos x="T8" y="T9"/>
                </a:cxn>
                <a:cxn ang="0">
                  <a:pos x="T10" y="T11"/>
                </a:cxn>
              </a:cxnLst>
              <a:rect l="0" t="0" r="r" b="b"/>
              <a:pathLst>
                <a:path w="724" h="505">
                  <a:moveTo>
                    <a:pt x="724" y="0"/>
                  </a:moveTo>
                  <a:cubicBezTo>
                    <a:pt x="0" y="0"/>
                    <a:pt x="0" y="0"/>
                    <a:pt x="0" y="0"/>
                  </a:cubicBezTo>
                  <a:cubicBezTo>
                    <a:pt x="0" y="488"/>
                    <a:pt x="0" y="488"/>
                    <a:pt x="0" y="488"/>
                  </a:cubicBezTo>
                  <a:cubicBezTo>
                    <a:pt x="65" y="488"/>
                    <a:pt x="65" y="488"/>
                    <a:pt x="65" y="488"/>
                  </a:cubicBezTo>
                  <a:cubicBezTo>
                    <a:pt x="65" y="488"/>
                    <a:pt x="457" y="505"/>
                    <a:pt x="673" y="286"/>
                  </a:cubicBezTo>
                  <a:lnTo>
                    <a:pt x="72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42"/>
            <p:cNvSpPr>
              <a:spLocks/>
            </p:cNvSpPr>
            <p:nvPr/>
          </p:nvSpPr>
          <p:spPr bwMode="auto">
            <a:xfrm>
              <a:off x="5383" y="809"/>
              <a:ext cx="1442" cy="1575"/>
            </a:xfrm>
            <a:custGeom>
              <a:avLst/>
              <a:gdLst>
                <a:gd name="T0" fmla="*/ 12 w 609"/>
                <a:gd name="T1" fmla="*/ 217 h 664"/>
                <a:gd name="T2" fmla="*/ 442 w 609"/>
                <a:gd name="T3" fmla="*/ 0 h 664"/>
                <a:gd name="T4" fmla="*/ 472 w 609"/>
                <a:gd name="T5" fmla="*/ 48 h 664"/>
                <a:gd name="T6" fmla="*/ 0 w 609"/>
                <a:gd name="T7" fmla="*/ 664 h 664"/>
                <a:gd name="T8" fmla="*/ 12 w 609"/>
                <a:gd name="T9" fmla="*/ 217 h 664"/>
              </a:gdLst>
              <a:ahLst/>
              <a:cxnLst>
                <a:cxn ang="0">
                  <a:pos x="T0" y="T1"/>
                </a:cxn>
                <a:cxn ang="0">
                  <a:pos x="T2" y="T3"/>
                </a:cxn>
                <a:cxn ang="0">
                  <a:pos x="T4" y="T5"/>
                </a:cxn>
                <a:cxn ang="0">
                  <a:pos x="T6" y="T7"/>
                </a:cxn>
                <a:cxn ang="0">
                  <a:pos x="T8" y="T9"/>
                </a:cxn>
              </a:cxnLst>
              <a:rect l="0" t="0" r="r" b="b"/>
              <a:pathLst>
                <a:path w="609" h="664">
                  <a:moveTo>
                    <a:pt x="12" y="217"/>
                  </a:moveTo>
                  <a:cubicBezTo>
                    <a:pt x="442" y="0"/>
                    <a:pt x="442" y="0"/>
                    <a:pt x="442" y="0"/>
                  </a:cubicBezTo>
                  <a:cubicBezTo>
                    <a:pt x="442" y="0"/>
                    <a:pt x="454" y="10"/>
                    <a:pt x="472" y="48"/>
                  </a:cubicBezTo>
                  <a:cubicBezTo>
                    <a:pt x="489" y="85"/>
                    <a:pt x="609" y="202"/>
                    <a:pt x="0" y="664"/>
                  </a:cubicBezTo>
                  <a:cubicBezTo>
                    <a:pt x="0" y="664"/>
                    <a:pt x="179" y="531"/>
                    <a:pt x="12" y="21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矩形 26"/>
          <p:cNvSpPr/>
          <p:nvPr/>
        </p:nvSpPr>
        <p:spPr>
          <a:xfrm>
            <a:off x="5994111" y="3013098"/>
            <a:ext cx="2285102" cy="6623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Group 40"/>
          <p:cNvGrpSpPr>
            <a:grpSpLocks noChangeAspect="1"/>
          </p:cNvGrpSpPr>
          <p:nvPr/>
        </p:nvGrpSpPr>
        <p:grpSpPr bwMode="auto">
          <a:xfrm>
            <a:off x="8102995" y="2586555"/>
            <a:ext cx="1639329" cy="1116420"/>
            <a:chOff x="3969" y="809"/>
            <a:chExt cx="2856" cy="1945"/>
          </a:xfrm>
        </p:grpSpPr>
        <p:sp>
          <p:nvSpPr>
            <p:cNvPr id="29" name="Freeform 41"/>
            <p:cNvSpPr>
              <a:spLocks/>
            </p:cNvSpPr>
            <p:nvPr/>
          </p:nvSpPr>
          <p:spPr bwMode="auto">
            <a:xfrm>
              <a:off x="3969" y="1557"/>
              <a:ext cx="1715" cy="1197"/>
            </a:xfrm>
            <a:custGeom>
              <a:avLst/>
              <a:gdLst>
                <a:gd name="T0" fmla="*/ 724 w 724"/>
                <a:gd name="T1" fmla="*/ 0 h 505"/>
                <a:gd name="T2" fmla="*/ 0 w 724"/>
                <a:gd name="T3" fmla="*/ 0 h 505"/>
                <a:gd name="T4" fmla="*/ 0 w 724"/>
                <a:gd name="T5" fmla="*/ 488 h 505"/>
                <a:gd name="T6" fmla="*/ 65 w 724"/>
                <a:gd name="T7" fmla="*/ 488 h 505"/>
                <a:gd name="T8" fmla="*/ 673 w 724"/>
                <a:gd name="T9" fmla="*/ 286 h 505"/>
                <a:gd name="T10" fmla="*/ 724 w 724"/>
                <a:gd name="T11" fmla="*/ 0 h 505"/>
              </a:gdLst>
              <a:ahLst/>
              <a:cxnLst>
                <a:cxn ang="0">
                  <a:pos x="T0" y="T1"/>
                </a:cxn>
                <a:cxn ang="0">
                  <a:pos x="T2" y="T3"/>
                </a:cxn>
                <a:cxn ang="0">
                  <a:pos x="T4" y="T5"/>
                </a:cxn>
                <a:cxn ang="0">
                  <a:pos x="T6" y="T7"/>
                </a:cxn>
                <a:cxn ang="0">
                  <a:pos x="T8" y="T9"/>
                </a:cxn>
                <a:cxn ang="0">
                  <a:pos x="T10" y="T11"/>
                </a:cxn>
              </a:cxnLst>
              <a:rect l="0" t="0" r="r" b="b"/>
              <a:pathLst>
                <a:path w="724" h="505">
                  <a:moveTo>
                    <a:pt x="724" y="0"/>
                  </a:moveTo>
                  <a:cubicBezTo>
                    <a:pt x="0" y="0"/>
                    <a:pt x="0" y="0"/>
                    <a:pt x="0" y="0"/>
                  </a:cubicBezTo>
                  <a:cubicBezTo>
                    <a:pt x="0" y="488"/>
                    <a:pt x="0" y="488"/>
                    <a:pt x="0" y="488"/>
                  </a:cubicBezTo>
                  <a:cubicBezTo>
                    <a:pt x="65" y="488"/>
                    <a:pt x="65" y="488"/>
                    <a:pt x="65" y="488"/>
                  </a:cubicBezTo>
                  <a:cubicBezTo>
                    <a:pt x="65" y="488"/>
                    <a:pt x="457" y="505"/>
                    <a:pt x="673" y="286"/>
                  </a:cubicBezTo>
                  <a:lnTo>
                    <a:pt x="7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42"/>
            <p:cNvSpPr>
              <a:spLocks/>
            </p:cNvSpPr>
            <p:nvPr/>
          </p:nvSpPr>
          <p:spPr bwMode="auto">
            <a:xfrm>
              <a:off x="5383" y="809"/>
              <a:ext cx="1442" cy="1575"/>
            </a:xfrm>
            <a:custGeom>
              <a:avLst/>
              <a:gdLst>
                <a:gd name="T0" fmla="*/ 12 w 609"/>
                <a:gd name="T1" fmla="*/ 217 h 664"/>
                <a:gd name="T2" fmla="*/ 442 w 609"/>
                <a:gd name="T3" fmla="*/ 0 h 664"/>
                <a:gd name="T4" fmla="*/ 472 w 609"/>
                <a:gd name="T5" fmla="*/ 48 h 664"/>
                <a:gd name="T6" fmla="*/ 0 w 609"/>
                <a:gd name="T7" fmla="*/ 664 h 664"/>
                <a:gd name="T8" fmla="*/ 12 w 609"/>
                <a:gd name="T9" fmla="*/ 217 h 664"/>
              </a:gdLst>
              <a:ahLst/>
              <a:cxnLst>
                <a:cxn ang="0">
                  <a:pos x="T0" y="T1"/>
                </a:cxn>
                <a:cxn ang="0">
                  <a:pos x="T2" y="T3"/>
                </a:cxn>
                <a:cxn ang="0">
                  <a:pos x="T4" y="T5"/>
                </a:cxn>
                <a:cxn ang="0">
                  <a:pos x="T6" y="T7"/>
                </a:cxn>
                <a:cxn ang="0">
                  <a:pos x="T8" y="T9"/>
                </a:cxn>
              </a:cxnLst>
              <a:rect l="0" t="0" r="r" b="b"/>
              <a:pathLst>
                <a:path w="609" h="664">
                  <a:moveTo>
                    <a:pt x="12" y="217"/>
                  </a:moveTo>
                  <a:cubicBezTo>
                    <a:pt x="442" y="0"/>
                    <a:pt x="442" y="0"/>
                    <a:pt x="442" y="0"/>
                  </a:cubicBezTo>
                  <a:cubicBezTo>
                    <a:pt x="442" y="0"/>
                    <a:pt x="454" y="10"/>
                    <a:pt x="472" y="48"/>
                  </a:cubicBezTo>
                  <a:cubicBezTo>
                    <a:pt x="489" y="85"/>
                    <a:pt x="609" y="202"/>
                    <a:pt x="0" y="664"/>
                  </a:cubicBezTo>
                  <a:cubicBezTo>
                    <a:pt x="0" y="664"/>
                    <a:pt x="179" y="531"/>
                    <a:pt x="12" y="217"/>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1" name="Group 40"/>
          <p:cNvGrpSpPr>
            <a:grpSpLocks noChangeAspect="1"/>
          </p:cNvGrpSpPr>
          <p:nvPr/>
        </p:nvGrpSpPr>
        <p:grpSpPr bwMode="auto">
          <a:xfrm>
            <a:off x="5992046" y="3282708"/>
            <a:ext cx="1639329" cy="1116420"/>
            <a:chOff x="3969" y="809"/>
            <a:chExt cx="2856" cy="1945"/>
          </a:xfrm>
        </p:grpSpPr>
        <p:sp>
          <p:nvSpPr>
            <p:cNvPr id="32" name="Freeform 41"/>
            <p:cNvSpPr>
              <a:spLocks/>
            </p:cNvSpPr>
            <p:nvPr/>
          </p:nvSpPr>
          <p:spPr bwMode="auto">
            <a:xfrm>
              <a:off x="3969" y="1557"/>
              <a:ext cx="1715" cy="1197"/>
            </a:xfrm>
            <a:custGeom>
              <a:avLst/>
              <a:gdLst>
                <a:gd name="T0" fmla="*/ 724 w 724"/>
                <a:gd name="T1" fmla="*/ 0 h 505"/>
                <a:gd name="T2" fmla="*/ 0 w 724"/>
                <a:gd name="T3" fmla="*/ 0 h 505"/>
                <a:gd name="T4" fmla="*/ 0 w 724"/>
                <a:gd name="T5" fmla="*/ 488 h 505"/>
                <a:gd name="T6" fmla="*/ 65 w 724"/>
                <a:gd name="T7" fmla="*/ 488 h 505"/>
                <a:gd name="T8" fmla="*/ 673 w 724"/>
                <a:gd name="T9" fmla="*/ 286 h 505"/>
                <a:gd name="T10" fmla="*/ 724 w 724"/>
                <a:gd name="T11" fmla="*/ 0 h 505"/>
              </a:gdLst>
              <a:ahLst/>
              <a:cxnLst>
                <a:cxn ang="0">
                  <a:pos x="T0" y="T1"/>
                </a:cxn>
                <a:cxn ang="0">
                  <a:pos x="T2" y="T3"/>
                </a:cxn>
                <a:cxn ang="0">
                  <a:pos x="T4" y="T5"/>
                </a:cxn>
                <a:cxn ang="0">
                  <a:pos x="T6" y="T7"/>
                </a:cxn>
                <a:cxn ang="0">
                  <a:pos x="T8" y="T9"/>
                </a:cxn>
                <a:cxn ang="0">
                  <a:pos x="T10" y="T11"/>
                </a:cxn>
              </a:cxnLst>
              <a:rect l="0" t="0" r="r" b="b"/>
              <a:pathLst>
                <a:path w="724" h="505">
                  <a:moveTo>
                    <a:pt x="724" y="0"/>
                  </a:moveTo>
                  <a:cubicBezTo>
                    <a:pt x="0" y="0"/>
                    <a:pt x="0" y="0"/>
                    <a:pt x="0" y="0"/>
                  </a:cubicBezTo>
                  <a:cubicBezTo>
                    <a:pt x="0" y="488"/>
                    <a:pt x="0" y="488"/>
                    <a:pt x="0" y="488"/>
                  </a:cubicBezTo>
                  <a:cubicBezTo>
                    <a:pt x="65" y="488"/>
                    <a:pt x="65" y="488"/>
                    <a:pt x="65" y="488"/>
                  </a:cubicBezTo>
                  <a:cubicBezTo>
                    <a:pt x="65" y="488"/>
                    <a:pt x="457" y="505"/>
                    <a:pt x="673" y="286"/>
                  </a:cubicBezTo>
                  <a:lnTo>
                    <a:pt x="724"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42"/>
            <p:cNvSpPr>
              <a:spLocks/>
            </p:cNvSpPr>
            <p:nvPr/>
          </p:nvSpPr>
          <p:spPr bwMode="auto">
            <a:xfrm>
              <a:off x="5383" y="809"/>
              <a:ext cx="1442" cy="1575"/>
            </a:xfrm>
            <a:custGeom>
              <a:avLst/>
              <a:gdLst>
                <a:gd name="T0" fmla="*/ 12 w 609"/>
                <a:gd name="T1" fmla="*/ 217 h 664"/>
                <a:gd name="T2" fmla="*/ 442 w 609"/>
                <a:gd name="T3" fmla="*/ 0 h 664"/>
                <a:gd name="T4" fmla="*/ 472 w 609"/>
                <a:gd name="T5" fmla="*/ 48 h 664"/>
                <a:gd name="T6" fmla="*/ 0 w 609"/>
                <a:gd name="T7" fmla="*/ 664 h 664"/>
                <a:gd name="T8" fmla="*/ 12 w 609"/>
                <a:gd name="T9" fmla="*/ 217 h 664"/>
              </a:gdLst>
              <a:ahLst/>
              <a:cxnLst>
                <a:cxn ang="0">
                  <a:pos x="T0" y="T1"/>
                </a:cxn>
                <a:cxn ang="0">
                  <a:pos x="T2" y="T3"/>
                </a:cxn>
                <a:cxn ang="0">
                  <a:pos x="T4" y="T5"/>
                </a:cxn>
                <a:cxn ang="0">
                  <a:pos x="T6" y="T7"/>
                </a:cxn>
                <a:cxn ang="0">
                  <a:pos x="T8" y="T9"/>
                </a:cxn>
              </a:cxnLst>
              <a:rect l="0" t="0" r="r" b="b"/>
              <a:pathLst>
                <a:path w="609" h="664">
                  <a:moveTo>
                    <a:pt x="12" y="217"/>
                  </a:moveTo>
                  <a:cubicBezTo>
                    <a:pt x="442" y="0"/>
                    <a:pt x="442" y="0"/>
                    <a:pt x="442" y="0"/>
                  </a:cubicBezTo>
                  <a:cubicBezTo>
                    <a:pt x="442" y="0"/>
                    <a:pt x="454" y="10"/>
                    <a:pt x="472" y="48"/>
                  </a:cubicBezTo>
                  <a:cubicBezTo>
                    <a:pt x="489" y="85"/>
                    <a:pt x="609" y="202"/>
                    <a:pt x="0" y="664"/>
                  </a:cubicBezTo>
                  <a:cubicBezTo>
                    <a:pt x="0" y="664"/>
                    <a:pt x="179" y="531"/>
                    <a:pt x="12" y="217"/>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4" name="Group 40"/>
          <p:cNvGrpSpPr>
            <a:grpSpLocks noChangeAspect="1"/>
          </p:cNvGrpSpPr>
          <p:nvPr/>
        </p:nvGrpSpPr>
        <p:grpSpPr bwMode="auto">
          <a:xfrm>
            <a:off x="5992046" y="3981834"/>
            <a:ext cx="1639329" cy="1116420"/>
            <a:chOff x="3969" y="809"/>
            <a:chExt cx="2856" cy="1945"/>
          </a:xfrm>
        </p:grpSpPr>
        <p:sp>
          <p:nvSpPr>
            <p:cNvPr id="35" name="Freeform 41"/>
            <p:cNvSpPr>
              <a:spLocks/>
            </p:cNvSpPr>
            <p:nvPr/>
          </p:nvSpPr>
          <p:spPr bwMode="auto">
            <a:xfrm>
              <a:off x="3969" y="1557"/>
              <a:ext cx="1715" cy="1197"/>
            </a:xfrm>
            <a:custGeom>
              <a:avLst/>
              <a:gdLst>
                <a:gd name="T0" fmla="*/ 724 w 724"/>
                <a:gd name="T1" fmla="*/ 0 h 505"/>
                <a:gd name="T2" fmla="*/ 0 w 724"/>
                <a:gd name="T3" fmla="*/ 0 h 505"/>
                <a:gd name="T4" fmla="*/ 0 w 724"/>
                <a:gd name="T5" fmla="*/ 488 h 505"/>
                <a:gd name="T6" fmla="*/ 65 w 724"/>
                <a:gd name="T7" fmla="*/ 488 h 505"/>
                <a:gd name="T8" fmla="*/ 673 w 724"/>
                <a:gd name="T9" fmla="*/ 286 h 505"/>
                <a:gd name="T10" fmla="*/ 724 w 724"/>
                <a:gd name="T11" fmla="*/ 0 h 505"/>
              </a:gdLst>
              <a:ahLst/>
              <a:cxnLst>
                <a:cxn ang="0">
                  <a:pos x="T0" y="T1"/>
                </a:cxn>
                <a:cxn ang="0">
                  <a:pos x="T2" y="T3"/>
                </a:cxn>
                <a:cxn ang="0">
                  <a:pos x="T4" y="T5"/>
                </a:cxn>
                <a:cxn ang="0">
                  <a:pos x="T6" y="T7"/>
                </a:cxn>
                <a:cxn ang="0">
                  <a:pos x="T8" y="T9"/>
                </a:cxn>
                <a:cxn ang="0">
                  <a:pos x="T10" y="T11"/>
                </a:cxn>
              </a:cxnLst>
              <a:rect l="0" t="0" r="r" b="b"/>
              <a:pathLst>
                <a:path w="724" h="505">
                  <a:moveTo>
                    <a:pt x="724" y="0"/>
                  </a:moveTo>
                  <a:cubicBezTo>
                    <a:pt x="0" y="0"/>
                    <a:pt x="0" y="0"/>
                    <a:pt x="0" y="0"/>
                  </a:cubicBezTo>
                  <a:cubicBezTo>
                    <a:pt x="0" y="488"/>
                    <a:pt x="0" y="488"/>
                    <a:pt x="0" y="488"/>
                  </a:cubicBezTo>
                  <a:cubicBezTo>
                    <a:pt x="65" y="488"/>
                    <a:pt x="65" y="488"/>
                    <a:pt x="65" y="488"/>
                  </a:cubicBezTo>
                  <a:cubicBezTo>
                    <a:pt x="65" y="488"/>
                    <a:pt x="457" y="505"/>
                    <a:pt x="673" y="286"/>
                  </a:cubicBezTo>
                  <a:lnTo>
                    <a:pt x="724"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42"/>
            <p:cNvSpPr>
              <a:spLocks/>
            </p:cNvSpPr>
            <p:nvPr/>
          </p:nvSpPr>
          <p:spPr bwMode="auto">
            <a:xfrm>
              <a:off x="5383" y="809"/>
              <a:ext cx="1442" cy="1575"/>
            </a:xfrm>
            <a:custGeom>
              <a:avLst/>
              <a:gdLst>
                <a:gd name="T0" fmla="*/ 12 w 609"/>
                <a:gd name="T1" fmla="*/ 217 h 664"/>
                <a:gd name="T2" fmla="*/ 442 w 609"/>
                <a:gd name="T3" fmla="*/ 0 h 664"/>
                <a:gd name="T4" fmla="*/ 472 w 609"/>
                <a:gd name="T5" fmla="*/ 48 h 664"/>
                <a:gd name="T6" fmla="*/ 0 w 609"/>
                <a:gd name="T7" fmla="*/ 664 h 664"/>
                <a:gd name="T8" fmla="*/ 12 w 609"/>
                <a:gd name="T9" fmla="*/ 217 h 664"/>
              </a:gdLst>
              <a:ahLst/>
              <a:cxnLst>
                <a:cxn ang="0">
                  <a:pos x="T0" y="T1"/>
                </a:cxn>
                <a:cxn ang="0">
                  <a:pos x="T2" y="T3"/>
                </a:cxn>
                <a:cxn ang="0">
                  <a:pos x="T4" y="T5"/>
                </a:cxn>
                <a:cxn ang="0">
                  <a:pos x="T6" y="T7"/>
                </a:cxn>
                <a:cxn ang="0">
                  <a:pos x="T8" y="T9"/>
                </a:cxn>
              </a:cxnLst>
              <a:rect l="0" t="0" r="r" b="b"/>
              <a:pathLst>
                <a:path w="609" h="664">
                  <a:moveTo>
                    <a:pt x="12" y="217"/>
                  </a:moveTo>
                  <a:cubicBezTo>
                    <a:pt x="442" y="0"/>
                    <a:pt x="442" y="0"/>
                    <a:pt x="442" y="0"/>
                  </a:cubicBezTo>
                  <a:cubicBezTo>
                    <a:pt x="442" y="0"/>
                    <a:pt x="454" y="10"/>
                    <a:pt x="472" y="48"/>
                  </a:cubicBezTo>
                  <a:cubicBezTo>
                    <a:pt x="489" y="85"/>
                    <a:pt x="609" y="202"/>
                    <a:pt x="0" y="664"/>
                  </a:cubicBezTo>
                  <a:cubicBezTo>
                    <a:pt x="0" y="664"/>
                    <a:pt x="179" y="531"/>
                    <a:pt x="12" y="217"/>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7" name="文本框 59"/>
          <p:cNvSpPr txBox="1">
            <a:spLocks noChangeArrowheads="1"/>
          </p:cNvSpPr>
          <p:nvPr/>
        </p:nvSpPr>
        <p:spPr bwMode="auto">
          <a:xfrm>
            <a:off x="6031009" y="2374177"/>
            <a:ext cx="6912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r>
              <a:rPr lang="en-US" altLang="zh-CN" sz="3200" b="1" dirty="0" smtClean="0">
                <a:solidFill>
                  <a:schemeClr val="bg1"/>
                </a:solidFill>
                <a:latin typeface="+mn-ea"/>
                <a:ea typeface="+mn-ea"/>
                <a:cs typeface="Arial" panose="020B0604020202020204" pitchFamily="34" charset="0"/>
              </a:rPr>
              <a:t>01</a:t>
            </a:r>
            <a:endParaRPr lang="zh-CN" altLang="en-US" sz="3200" b="1" dirty="0">
              <a:solidFill>
                <a:schemeClr val="bg1"/>
              </a:solidFill>
              <a:latin typeface="+mn-ea"/>
              <a:ea typeface="+mn-ea"/>
              <a:cs typeface="Arial" panose="020B0604020202020204" pitchFamily="34" charset="0"/>
            </a:endParaRPr>
          </a:p>
        </p:txBody>
      </p:sp>
      <p:sp>
        <p:nvSpPr>
          <p:cNvPr id="38" name="文本框 59"/>
          <p:cNvSpPr txBox="1">
            <a:spLocks noChangeArrowheads="1"/>
          </p:cNvSpPr>
          <p:nvPr/>
        </p:nvSpPr>
        <p:spPr bwMode="auto">
          <a:xfrm>
            <a:off x="6031009" y="3066000"/>
            <a:ext cx="6912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r>
              <a:rPr lang="en-US" altLang="zh-CN" sz="3200" b="1" dirty="0" smtClean="0">
                <a:solidFill>
                  <a:schemeClr val="bg1"/>
                </a:solidFill>
                <a:latin typeface="+mn-ea"/>
                <a:ea typeface="+mn-ea"/>
                <a:cs typeface="Arial" panose="020B0604020202020204" pitchFamily="34" charset="0"/>
              </a:rPr>
              <a:t>02</a:t>
            </a:r>
            <a:endParaRPr lang="zh-CN" altLang="en-US" sz="3200" b="1" dirty="0">
              <a:solidFill>
                <a:schemeClr val="bg1"/>
              </a:solidFill>
              <a:latin typeface="+mn-ea"/>
              <a:ea typeface="+mn-ea"/>
              <a:cs typeface="Arial" panose="020B0604020202020204" pitchFamily="34" charset="0"/>
            </a:endParaRPr>
          </a:p>
        </p:txBody>
      </p:sp>
      <p:sp>
        <p:nvSpPr>
          <p:cNvPr id="39" name="文本框 59"/>
          <p:cNvSpPr txBox="1">
            <a:spLocks noChangeArrowheads="1"/>
          </p:cNvSpPr>
          <p:nvPr/>
        </p:nvSpPr>
        <p:spPr bwMode="auto">
          <a:xfrm>
            <a:off x="6031009" y="3763204"/>
            <a:ext cx="6912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r>
              <a:rPr lang="en-US" altLang="zh-CN" sz="3200" b="1" dirty="0" smtClean="0">
                <a:solidFill>
                  <a:schemeClr val="bg1"/>
                </a:solidFill>
                <a:latin typeface="+mn-ea"/>
                <a:ea typeface="+mn-ea"/>
                <a:cs typeface="Arial" panose="020B0604020202020204" pitchFamily="34" charset="0"/>
              </a:rPr>
              <a:t>03</a:t>
            </a:r>
            <a:endParaRPr lang="zh-CN" altLang="en-US" sz="3200" b="1" dirty="0">
              <a:solidFill>
                <a:schemeClr val="bg1"/>
              </a:solidFill>
              <a:latin typeface="+mn-ea"/>
              <a:ea typeface="+mn-ea"/>
              <a:cs typeface="Arial" panose="020B0604020202020204" pitchFamily="34" charset="0"/>
            </a:endParaRPr>
          </a:p>
        </p:txBody>
      </p:sp>
      <p:sp>
        <p:nvSpPr>
          <p:cNvPr id="40" name="文本框 59"/>
          <p:cNvSpPr txBox="1">
            <a:spLocks noChangeArrowheads="1"/>
          </p:cNvSpPr>
          <p:nvPr/>
        </p:nvSpPr>
        <p:spPr bwMode="auto">
          <a:xfrm>
            <a:off x="6031009" y="4448416"/>
            <a:ext cx="6912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r>
              <a:rPr lang="en-US" altLang="zh-CN" sz="3200" b="1" dirty="0" smtClean="0">
                <a:solidFill>
                  <a:schemeClr val="bg1"/>
                </a:solidFill>
                <a:latin typeface="+mn-ea"/>
                <a:ea typeface="+mn-ea"/>
                <a:cs typeface="Arial" panose="020B0604020202020204" pitchFamily="34" charset="0"/>
              </a:rPr>
              <a:t>04</a:t>
            </a:r>
            <a:endParaRPr lang="zh-CN" altLang="en-US" sz="3200" b="1" dirty="0">
              <a:solidFill>
                <a:schemeClr val="bg1"/>
              </a:solidFill>
              <a:latin typeface="+mn-ea"/>
              <a:ea typeface="+mn-ea"/>
              <a:cs typeface="Arial" panose="020B0604020202020204" pitchFamily="34" charset="0"/>
            </a:endParaRPr>
          </a:p>
        </p:txBody>
      </p:sp>
      <p:sp>
        <p:nvSpPr>
          <p:cNvPr id="41" name="Rectangle 134"/>
          <p:cNvSpPr>
            <a:spLocks noChangeArrowheads="1"/>
          </p:cNvSpPr>
          <p:nvPr/>
        </p:nvSpPr>
        <p:spPr bwMode="auto">
          <a:xfrm>
            <a:off x="3735167" y="2422558"/>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50000"/>
              </a:spcBef>
            </a:pPr>
            <a:r>
              <a:rPr lang="zh-CN" altLang="en-US" sz="2400" dirty="0" smtClean="0">
                <a:solidFill>
                  <a:schemeClr val="bg1"/>
                </a:solidFill>
                <a:latin typeface="+mj-ea"/>
                <a:ea typeface="+mj-ea"/>
              </a:rPr>
              <a:t>用户认证</a:t>
            </a:r>
            <a:endParaRPr lang="zh-CN" altLang="en-US" sz="2400" dirty="0">
              <a:solidFill>
                <a:schemeClr val="bg1"/>
              </a:solidFill>
              <a:latin typeface="+mj-ea"/>
              <a:ea typeface="+mj-ea"/>
            </a:endParaRPr>
          </a:p>
        </p:txBody>
      </p:sp>
      <p:sp>
        <p:nvSpPr>
          <p:cNvPr id="42" name="Rectangle 134"/>
          <p:cNvSpPr>
            <a:spLocks noChangeArrowheads="1"/>
          </p:cNvSpPr>
          <p:nvPr/>
        </p:nvSpPr>
        <p:spPr bwMode="auto">
          <a:xfrm>
            <a:off x="3735167" y="3095217"/>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50000"/>
              </a:spcBef>
            </a:pPr>
            <a:r>
              <a:rPr lang="zh-CN" altLang="en-US" sz="2400" dirty="0" smtClean="0">
                <a:solidFill>
                  <a:schemeClr val="bg1"/>
                </a:solidFill>
                <a:latin typeface="+mj-ea"/>
                <a:ea typeface="+mj-ea"/>
              </a:rPr>
              <a:t>信息发布</a:t>
            </a:r>
            <a:endParaRPr lang="zh-CN" altLang="en-US" sz="2400" dirty="0">
              <a:solidFill>
                <a:schemeClr val="bg1"/>
              </a:solidFill>
              <a:latin typeface="+mj-ea"/>
              <a:ea typeface="+mj-ea"/>
            </a:endParaRPr>
          </a:p>
        </p:txBody>
      </p:sp>
      <p:sp>
        <p:nvSpPr>
          <p:cNvPr id="43" name="Rectangle 134"/>
          <p:cNvSpPr>
            <a:spLocks noChangeArrowheads="1"/>
          </p:cNvSpPr>
          <p:nvPr/>
        </p:nvSpPr>
        <p:spPr bwMode="auto">
          <a:xfrm>
            <a:off x="3735167" y="3774056"/>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50000"/>
              </a:spcBef>
            </a:pPr>
            <a:r>
              <a:rPr lang="zh-CN" altLang="en-US" sz="2400" dirty="0" smtClean="0">
                <a:solidFill>
                  <a:schemeClr val="bg1"/>
                </a:solidFill>
                <a:latin typeface="+mj-ea"/>
                <a:ea typeface="+mj-ea"/>
              </a:rPr>
              <a:t>运营管理</a:t>
            </a:r>
            <a:endParaRPr lang="zh-CN" altLang="en-US" sz="2400" dirty="0">
              <a:solidFill>
                <a:schemeClr val="bg1"/>
              </a:solidFill>
              <a:latin typeface="+mj-ea"/>
              <a:ea typeface="+mj-ea"/>
            </a:endParaRPr>
          </a:p>
        </p:txBody>
      </p:sp>
      <p:sp>
        <p:nvSpPr>
          <p:cNvPr id="44" name="Rectangle 134"/>
          <p:cNvSpPr>
            <a:spLocks noChangeArrowheads="1"/>
          </p:cNvSpPr>
          <p:nvPr/>
        </p:nvSpPr>
        <p:spPr bwMode="auto">
          <a:xfrm>
            <a:off x="3735167" y="4481053"/>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50000"/>
              </a:spcBef>
            </a:pPr>
            <a:r>
              <a:rPr lang="zh-CN" altLang="en-US" sz="2400" dirty="0" smtClean="0">
                <a:solidFill>
                  <a:schemeClr val="bg1"/>
                </a:solidFill>
                <a:latin typeface="+mj-ea"/>
                <a:ea typeface="+mj-ea"/>
              </a:rPr>
              <a:t>风险评估</a:t>
            </a:r>
            <a:endParaRPr lang="zh-CN" altLang="en-US" sz="2400" dirty="0">
              <a:solidFill>
                <a:schemeClr val="bg1"/>
              </a:solidFill>
              <a:latin typeface="+mj-ea"/>
              <a:ea typeface="+mj-ea"/>
            </a:endParaRPr>
          </a:p>
        </p:txBody>
      </p:sp>
      <p:pic>
        <p:nvPicPr>
          <p:cNvPr id="49" name="图片 4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82361">
            <a:off x="8747935" y="2870205"/>
            <a:ext cx="2921822" cy="3683361"/>
          </a:xfrm>
          <a:prstGeom prst="rect">
            <a:avLst/>
          </a:prstGeom>
        </p:spPr>
      </p:pic>
    </p:spTree>
    <p:extLst>
      <p:ext uri="{BB962C8B-B14F-4D97-AF65-F5344CB8AC3E}">
        <p14:creationId xmlns:p14="http://schemas.microsoft.com/office/powerpoint/2010/main" val="397680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par>
                                <p:cTn id="23" presetID="22" presetClass="entr" presetSubtype="4"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down)">
                                      <p:cBhvr>
                                        <p:cTn id="28" dur="500"/>
                                        <p:tgtEl>
                                          <p:spTgt spid="27"/>
                                        </p:tgtEl>
                                      </p:cBhvr>
                                    </p:animEffect>
                                  </p:childTnLst>
                                </p:cTn>
                              </p:par>
                              <p:par>
                                <p:cTn id="29" presetID="22" presetClass="entr" presetSubtype="4"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down)">
                                      <p:cBhvr>
                                        <p:cTn id="31" dur="500"/>
                                        <p:tgtEl>
                                          <p:spTgt spid="28"/>
                                        </p:tgtEl>
                                      </p:cBhvr>
                                    </p:animEffect>
                                  </p:childTnLst>
                                </p:cTn>
                              </p:par>
                              <p:par>
                                <p:cTn id="32" presetID="22" presetClass="entr" presetSubtype="4"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down)">
                                      <p:cBhvr>
                                        <p:cTn id="34" dur="500"/>
                                        <p:tgtEl>
                                          <p:spTgt spid="31"/>
                                        </p:tgtEl>
                                      </p:cBhvr>
                                    </p:animEffect>
                                  </p:childTnLst>
                                </p:cTn>
                              </p:par>
                              <p:par>
                                <p:cTn id="35" presetID="22" presetClass="entr" presetSubtype="4"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down)">
                                      <p:cBhvr>
                                        <p:cTn id="37" dur="500"/>
                                        <p:tgtEl>
                                          <p:spTgt spid="3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down)">
                                      <p:cBhvr>
                                        <p:cTn id="40" dur="500"/>
                                        <p:tgtEl>
                                          <p:spTgt spid="37"/>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wipe(down)">
                                      <p:cBhvr>
                                        <p:cTn id="43" dur="500"/>
                                        <p:tgtEl>
                                          <p:spTgt spid="38"/>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down)">
                                      <p:cBhvr>
                                        <p:cTn id="46" dur="500"/>
                                        <p:tgtEl>
                                          <p:spTgt spid="39"/>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down)">
                                      <p:cBhvr>
                                        <p:cTn id="49" dur="500"/>
                                        <p:tgtEl>
                                          <p:spTgt spid="40"/>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down)">
                                      <p:cBhvr>
                                        <p:cTn id="52" dur="500"/>
                                        <p:tgtEl>
                                          <p:spTgt spid="41"/>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down)">
                                      <p:cBhvr>
                                        <p:cTn id="55" dur="500"/>
                                        <p:tgtEl>
                                          <p:spTgt spid="42"/>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wipe(down)">
                                      <p:cBhvr>
                                        <p:cTn id="58" dur="500"/>
                                        <p:tgtEl>
                                          <p:spTgt spid="43"/>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down)">
                                      <p:cBhvr>
                                        <p:cTn id="61" dur="500"/>
                                        <p:tgtEl>
                                          <p:spTgt spid="44"/>
                                        </p:tgtEl>
                                      </p:cBhvr>
                                    </p:animEffect>
                                  </p:childTnLst>
                                </p:cTn>
                              </p:par>
                            </p:childTnLst>
                          </p:cTn>
                        </p:par>
                      </p:childTnLst>
                    </p:cTn>
                  </p:par>
                  <p:par>
                    <p:cTn id="62" fill="hold">
                      <p:stCondLst>
                        <p:cond delay="indefinite"/>
                      </p:stCondLst>
                      <p:childTnLst>
                        <p:par>
                          <p:cTn id="63" fill="hold">
                            <p:stCondLst>
                              <p:cond delay="0"/>
                            </p:stCondLst>
                            <p:childTnLst>
                              <p:par>
                                <p:cTn id="64" presetID="6" presetClass="entr" presetSubtype="16" fill="hold" nodeType="click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circle(in)">
                                      <p:cBhvr>
                                        <p:cTn id="66" dur="2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7" grpId="0" animBg="1"/>
      <p:bldP spid="37" grpId="0"/>
      <p:bldP spid="38" grpId="0"/>
      <p:bldP spid="39" grpId="0"/>
      <p:bldP spid="40" grpId="0"/>
      <p:bldP spid="41" grpId="0"/>
      <p:bldP spid="42" grpId="0"/>
      <p:bldP spid="43" grpId="0"/>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Number_1"/>
          <p:cNvSpPr/>
          <p:nvPr>
            <p:custDataLst>
              <p:tags r:id="rId1"/>
            </p:custDataLst>
          </p:nvPr>
        </p:nvSpPr>
        <p:spPr>
          <a:xfrm>
            <a:off x="3849032" y="1886693"/>
            <a:ext cx="518971" cy="626271"/>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rgbClr val="BF9000"/>
          </a:solidFill>
          <a:ln w="12700" cap="flat" cmpd="sng" algn="ctr">
            <a:noFill/>
            <a:prstDash val="solid"/>
            <a:miter lim="800000"/>
          </a:ln>
          <a:effectLst/>
        </p:spPr>
        <p:txBody>
          <a:bodyPr bIns="108000" anchor="ctr"/>
          <a:lstStyle/>
          <a:p>
            <a:pPr algn="ctr">
              <a:defRPr/>
            </a:pPr>
            <a:r>
              <a:rPr lang="en-US" altLang="zh-CN" sz="2800" b="1" kern="0" dirty="0">
                <a:solidFill>
                  <a:srgbClr val="FFFFFF"/>
                </a:solidFill>
                <a:latin typeface="方正姚体" panose="02010601030101010101" pitchFamily="2" charset="-122"/>
                <a:ea typeface="方正姚体" panose="02010601030101010101" pitchFamily="2" charset="-122"/>
                <a:cs typeface="Arial" panose="020B0604020202020204" pitchFamily="34" charset="0"/>
              </a:rPr>
              <a:t>3</a:t>
            </a:r>
            <a:endParaRPr lang="zh-CN" altLang="en-US" sz="2800" b="1" kern="0" dirty="0">
              <a:solidFill>
                <a:srgbClr val="FFFFFF"/>
              </a:solidFill>
              <a:latin typeface="方正姚体" panose="02010601030101010101" pitchFamily="2" charset="-122"/>
              <a:ea typeface="方正姚体" panose="02010601030101010101" pitchFamily="2" charset="-122"/>
              <a:cs typeface="Arial" panose="020B0604020202020204" pitchFamily="34" charset="0"/>
            </a:endParaRPr>
          </a:p>
        </p:txBody>
      </p:sp>
      <p:sp>
        <p:nvSpPr>
          <p:cNvPr id="5" name="MH_Entry_1"/>
          <p:cNvSpPr/>
          <p:nvPr>
            <p:custDataLst>
              <p:tags r:id="rId2"/>
            </p:custDataLst>
          </p:nvPr>
        </p:nvSpPr>
        <p:spPr>
          <a:xfrm>
            <a:off x="4734773" y="1886693"/>
            <a:ext cx="4701328" cy="62627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solidFill>
              <a:srgbClr val="D7D7D7"/>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0" rIns="0" bIns="36000" numCol="1" spcCol="0" rtlCol="0" fromWordArt="0" anchor="ctr" anchorCtr="0" forceAA="0" compatLnSpc="1">
            <a:prstTxWarp prst="textNoShape">
              <a:avLst/>
            </a:prstTxWarp>
            <a:normAutofit/>
          </a:bodyPr>
          <a:lstStyle/>
          <a:p>
            <a:pPr algn="ctr">
              <a:lnSpc>
                <a:spcPct val="130000"/>
              </a:lnSpc>
            </a:pPr>
            <a:r>
              <a:rPr lang="zh-CN" altLang="en-US" sz="2800" dirty="0" smtClean="0">
                <a:solidFill>
                  <a:schemeClr val="tx1"/>
                </a:solidFill>
                <a:latin typeface="+mn-ea"/>
              </a:rPr>
              <a:t>建设关键点</a:t>
            </a:r>
            <a:endParaRPr lang="zh-CN" altLang="en-US" sz="2800" dirty="0">
              <a:solidFill>
                <a:schemeClr val="tx1"/>
              </a:solidFill>
              <a:latin typeface="+mn-ea"/>
            </a:endParaRPr>
          </a:p>
        </p:txBody>
      </p:sp>
      <p:sp>
        <p:nvSpPr>
          <p:cNvPr id="6" name="MH_Others_1"/>
          <p:cNvSpPr/>
          <p:nvPr>
            <p:custDataLst>
              <p:tags r:id="rId3"/>
            </p:custDataLst>
          </p:nvPr>
        </p:nvSpPr>
        <p:spPr>
          <a:xfrm>
            <a:off x="0" y="965914"/>
            <a:ext cx="1438102" cy="5892085"/>
          </a:xfrm>
          <a:prstGeom prst="rect">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200" dirty="0">
              <a:solidFill>
                <a:srgbClr val="FFFFFF"/>
              </a:solidFill>
              <a:latin typeface="华文彩云" panose="02010800040101010101" pitchFamily="2" charset="-122"/>
              <a:ea typeface="华文彩云" panose="02010800040101010101" pitchFamily="2" charset="-122"/>
            </a:endParaRPr>
          </a:p>
        </p:txBody>
      </p:sp>
      <p:sp>
        <p:nvSpPr>
          <p:cNvPr id="7" name="MH_Others_2"/>
          <p:cNvSpPr/>
          <p:nvPr>
            <p:custDataLst>
              <p:tags r:id="rId4"/>
            </p:custDataLst>
          </p:nvPr>
        </p:nvSpPr>
        <p:spPr>
          <a:xfrm>
            <a:off x="2057176" y="0"/>
            <a:ext cx="84048" cy="6876000"/>
          </a:xfrm>
          <a:prstGeom prst="rect">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58493" y="3157538"/>
            <a:ext cx="3528382" cy="3390944"/>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0100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268"/>
</p:tagLst>
</file>

<file path=ppt/tags/tag10.xml><?xml version="1.0" encoding="utf-8"?>
<p:tagLst xmlns:a="http://schemas.openxmlformats.org/drawingml/2006/main" xmlns:r="http://schemas.openxmlformats.org/officeDocument/2006/relationships" xmlns:p="http://schemas.openxmlformats.org/presentationml/2006/main">
  <p:tag name="MH" val="20150911114028"/>
  <p:tag name="MH_LIBRARY" val="CONTENTS"/>
  <p:tag name="MH_TYPE" val="NUMBER"/>
  <p:tag name="ID" val="547132"/>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50911114028"/>
  <p:tag name="MH_LIBRARY" val="CONTENTS"/>
  <p:tag name="MH_TYPE" val="ENTRY"/>
  <p:tag name="ID" val="547132"/>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50911114028"/>
  <p:tag name="MH_LIBRARY" val="CONTENTS"/>
  <p:tag name="MH_TYPE" val="OTHERS"/>
  <p:tag name="ID" val="547132"/>
</p:tagLst>
</file>

<file path=ppt/tags/tag13.xml><?xml version="1.0" encoding="utf-8"?>
<p:tagLst xmlns:a="http://schemas.openxmlformats.org/drawingml/2006/main" xmlns:r="http://schemas.openxmlformats.org/officeDocument/2006/relationships" xmlns:p="http://schemas.openxmlformats.org/presentationml/2006/main">
  <p:tag name="MH" val="20150911114028"/>
  <p:tag name="MH_LIBRARY" val="CONTENTS"/>
  <p:tag name="MH_TYPE" val="OTHERS"/>
  <p:tag name="ID" val="547132"/>
</p:tagLst>
</file>

<file path=ppt/tags/tag14.xml><?xml version="1.0" encoding="utf-8"?>
<p:tagLst xmlns:a="http://schemas.openxmlformats.org/drawingml/2006/main" xmlns:r="http://schemas.openxmlformats.org/officeDocument/2006/relationships" xmlns:p="http://schemas.openxmlformats.org/presentationml/2006/main">
  <p:tag name="MH" val="20150911114028"/>
  <p:tag name="MH_LIBRARY" val="CONTENTS"/>
  <p:tag name="MH_TYPE" val="NUMBER"/>
  <p:tag name="ID" val="547132"/>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50911114028"/>
  <p:tag name="MH_LIBRARY" val="CONTENTS"/>
  <p:tag name="MH_TYPE" val="ENTRY"/>
  <p:tag name="ID" val="547132"/>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50911114028"/>
  <p:tag name="MH_LIBRARY" val="CONTENTS"/>
  <p:tag name="MH_TYPE" val="OTHERS"/>
  <p:tag name="ID" val="547132"/>
</p:tagLst>
</file>

<file path=ppt/tags/tag17.xml><?xml version="1.0" encoding="utf-8"?>
<p:tagLst xmlns:a="http://schemas.openxmlformats.org/drawingml/2006/main" xmlns:r="http://schemas.openxmlformats.org/officeDocument/2006/relationships" xmlns:p="http://schemas.openxmlformats.org/presentationml/2006/main">
  <p:tag name="MH" val="20150911114028"/>
  <p:tag name="MH_LIBRARY" val="CONTENTS"/>
  <p:tag name="MH_TYPE" val="OTHERS"/>
  <p:tag name="ID" val="547132"/>
</p:tagLst>
</file>

<file path=ppt/tags/tag18.xml><?xml version="1.0" encoding="utf-8"?>
<p:tagLst xmlns:a="http://schemas.openxmlformats.org/drawingml/2006/main" xmlns:r="http://schemas.openxmlformats.org/officeDocument/2006/relationships" xmlns:p="http://schemas.openxmlformats.org/presentationml/2006/main">
  <p:tag name="MH" val="20150911114028"/>
  <p:tag name="MH_LIBRARY" val="CONTENTS"/>
  <p:tag name="MH_TYPE" val="NUMBER"/>
  <p:tag name="ID" val="547132"/>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50911114028"/>
  <p:tag name="MH_LIBRARY" val="CONTENTS"/>
  <p:tag name="MH_TYPE" val="ENTRY"/>
  <p:tag name="ID" val="547132"/>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50911114028"/>
  <p:tag name="MH_LIBRARY" val="CONTENTS"/>
  <p:tag name="MH_TYPE" val="NUMBER"/>
  <p:tag name="ID" val="547132"/>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50911114028"/>
  <p:tag name="MH_LIBRARY" val="CONTENTS"/>
  <p:tag name="MH_TYPE" val="OTHERS"/>
  <p:tag name="ID" val="547132"/>
</p:tagLst>
</file>

<file path=ppt/tags/tag21.xml><?xml version="1.0" encoding="utf-8"?>
<p:tagLst xmlns:a="http://schemas.openxmlformats.org/drawingml/2006/main" xmlns:r="http://schemas.openxmlformats.org/officeDocument/2006/relationships" xmlns:p="http://schemas.openxmlformats.org/presentationml/2006/main">
  <p:tag name="MH" val="20150911114028"/>
  <p:tag name="MH_LIBRARY" val="CONTENTS"/>
  <p:tag name="MH_TYPE" val="OTHERS"/>
  <p:tag name="ID" val="547132"/>
</p:tagLst>
</file>

<file path=ppt/tags/tag22.xml><?xml version="1.0" encoding="utf-8"?>
<p:tagLst xmlns:a="http://schemas.openxmlformats.org/drawingml/2006/main" xmlns:r="http://schemas.openxmlformats.org/officeDocument/2006/relationships" xmlns:p="http://schemas.openxmlformats.org/presentationml/2006/main">
  <p:tag name="MH" val="20150911114028"/>
  <p:tag name="MH_LIBRARY" val="CONTENTS"/>
  <p:tag name="MH_TYPE" val="NUMBER"/>
  <p:tag name="ID" val="547132"/>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50911114028"/>
  <p:tag name="MH_LIBRARY" val="CONTENTS"/>
  <p:tag name="MH_TYPE" val="ENTRY"/>
  <p:tag name="ID" val="547132"/>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50911114028"/>
  <p:tag name="MH_LIBRARY" val="CONTENTS"/>
  <p:tag name="MH_TYPE" val="OTHERS"/>
  <p:tag name="ID" val="547132"/>
</p:tagLst>
</file>

<file path=ppt/tags/tag25.xml><?xml version="1.0" encoding="utf-8"?>
<p:tagLst xmlns:a="http://schemas.openxmlformats.org/drawingml/2006/main" xmlns:r="http://schemas.openxmlformats.org/officeDocument/2006/relationships" xmlns:p="http://schemas.openxmlformats.org/presentationml/2006/main">
  <p:tag name="MH" val="20150911114028"/>
  <p:tag name="MH_LIBRARY" val="CONTENTS"/>
  <p:tag name="MH_TYPE" val="OTHERS"/>
  <p:tag name="ID" val="547132"/>
</p:tagLst>
</file>

<file path=ppt/tags/tag3.xml><?xml version="1.0" encoding="utf-8"?>
<p:tagLst xmlns:a="http://schemas.openxmlformats.org/drawingml/2006/main" xmlns:r="http://schemas.openxmlformats.org/officeDocument/2006/relationships" xmlns:p="http://schemas.openxmlformats.org/presentationml/2006/main">
  <p:tag name="MH" val="20150911114028"/>
  <p:tag name="MH_LIBRARY" val="CONTENTS"/>
  <p:tag name="MH_TYPE" val="ENTRY"/>
  <p:tag name="ID" val="547132"/>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50911114028"/>
  <p:tag name="MH_LIBRARY" val="CONTENTS"/>
  <p:tag name="MH_TYPE" val="OTHERS"/>
  <p:tag name="ID" val="547132"/>
</p:tagLst>
</file>

<file path=ppt/tags/tag5.xml><?xml version="1.0" encoding="utf-8"?>
<p:tagLst xmlns:a="http://schemas.openxmlformats.org/drawingml/2006/main" xmlns:r="http://schemas.openxmlformats.org/officeDocument/2006/relationships" xmlns:p="http://schemas.openxmlformats.org/presentationml/2006/main">
  <p:tag name="MH" val="20150911114028"/>
  <p:tag name="MH_LIBRARY" val="CONTENTS"/>
  <p:tag name="MH_TYPE" val="OTHERS"/>
  <p:tag name="ID" val="547132"/>
</p:tagLst>
</file>

<file path=ppt/tags/tag6.xml><?xml version="1.0" encoding="utf-8"?>
<p:tagLst xmlns:a="http://schemas.openxmlformats.org/drawingml/2006/main" xmlns:r="http://schemas.openxmlformats.org/officeDocument/2006/relationships" xmlns:p="http://schemas.openxmlformats.org/presentationml/2006/main">
  <p:tag name="MH" val="20150911114028"/>
  <p:tag name="MH_LIBRARY" val="CONTENTS"/>
  <p:tag name="MH_TYPE" val="NUMBER"/>
  <p:tag name="ID" val="547132"/>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50911114028"/>
  <p:tag name="MH_LIBRARY" val="CONTENTS"/>
  <p:tag name="MH_TYPE" val="ENTRY"/>
  <p:tag name="ID" val="547132"/>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50911114028"/>
  <p:tag name="MH_LIBRARY" val="CONTENTS"/>
  <p:tag name="MH_TYPE" val="OTHERS"/>
  <p:tag name="ID" val="547132"/>
</p:tagLst>
</file>

<file path=ppt/tags/tag9.xml><?xml version="1.0" encoding="utf-8"?>
<p:tagLst xmlns:a="http://schemas.openxmlformats.org/drawingml/2006/main" xmlns:r="http://schemas.openxmlformats.org/officeDocument/2006/relationships" xmlns:p="http://schemas.openxmlformats.org/presentationml/2006/main">
  <p:tag name="MH" val="20150911114028"/>
  <p:tag name="MH_LIBRARY" val="CONTENTS"/>
  <p:tag name="MH_TYPE" val="OTHERS"/>
  <p:tag name="ID" val="54713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1110</TotalTime>
  <Words>1014</Words>
  <Application>Microsoft Office PowerPoint</Application>
  <PresentationFormat>宽屏</PresentationFormat>
  <Paragraphs>199</Paragraphs>
  <Slides>22</Slides>
  <Notes>3</Notes>
  <HiddenSlides>0</HiddenSlides>
  <MMClips>0</MMClips>
  <ScaleCrop>false</ScaleCrop>
  <HeadingPairs>
    <vt:vector size="8" baseType="variant">
      <vt:variant>
        <vt:lpstr>已用的字体</vt:lpstr>
      </vt:variant>
      <vt:variant>
        <vt:i4>13</vt:i4>
      </vt:variant>
      <vt:variant>
        <vt:lpstr>主题</vt:lpstr>
      </vt:variant>
      <vt:variant>
        <vt:i4>3</vt:i4>
      </vt:variant>
      <vt:variant>
        <vt:lpstr>嵌入 OLE 服务器</vt:lpstr>
      </vt:variant>
      <vt:variant>
        <vt:i4>1</vt:i4>
      </vt:variant>
      <vt:variant>
        <vt:lpstr>幻灯片标题</vt:lpstr>
      </vt:variant>
      <vt:variant>
        <vt:i4>22</vt:i4>
      </vt:variant>
    </vt:vector>
  </HeadingPairs>
  <TitlesOfParts>
    <vt:vector size="39" baseType="lpstr">
      <vt:lpstr>hakuyoxingshu7000</vt:lpstr>
      <vt:lpstr>方正姚体</vt:lpstr>
      <vt:lpstr>华文彩云</vt:lpstr>
      <vt:lpstr>华文琥珀</vt:lpstr>
      <vt:lpstr>华文隶书</vt:lpstr>
      <vt:lpstr>宋体</vt:lpstr>
      <vt:lpstr>微软雅黑</vt:lpstr>
      <vt:lpstr>Arial</vt:lpstr>
      <vt:lpstr>Berlin Sans FB Demi</vt:lpstr>
      <vt:lpstr>Calibri</vt:lpstr>
      <vt:lpstr>Calibri Light</vt:lpstr>
      <vt:lpstr>Times New Roman</vt:lpstr>
      <vt:lpstr>Wingdings</vt:lpstr>
      <vt:lpstr>Office 主题</vt:lpstr>
      <vt:lpstr>1_自定义设计方案</vt:lpstr>
      <vt:lpstr>自定义设计方案</vt:lpstr>
      <vt:lpstr>Visio</vt:lpstr>
      <vt:lpstr>PowerPoint 演示文稿</vt:lpstr>
      <vt:lpstr>前  言</vt:lpstr>
      <vt:lpstr>目  录</vt:lpstr>
      <vt:lpstr>PowerPoint 演示文稿</vt:lpstr>
      <vt:lpstr>现  状</vt:lpstr>
      <vt:lpstr>设计原则</vt:lpstr>
      <vt:lpstr>PowerPoint 演示文稿</vt:lpstr>
      <vt:lpstr>基础架构</vt:lpstr>
      <vt:lpstr>PowerPoint 演示文稿</vt:lpstr>
      <vt:lpstr> </vt:lpstr>
      <vt:lpstr>PowerPoint 演示文稿</vt:lpstr>
      <vt:lpstr>PowerPoint 演示文稿</vt:lpstr>
      <vt:lpstr>PowerPoint 演示文稿</vt:lpstr>
      <vt:lpstr>PowerPoint 演示文稿</vt:lpstr>
      <vt:lpstr>概要</vt:lpstr>
      <vt:lpstr>业务逻辑流程图</vt:lpstr>
      <vt:lpstr>网站前台功能</vt:lpstr>
      <vt:lpstr>功能列表（前台）</vt:lpstr>
      <vt:lpstr>功能列表（后台）</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P2P网贷平台建设方案</dc:title>
  <dc:creator>郭强</dc:creator>
  <dc:description>智诚铭创版权</dc:description>
  <cp:lastModifiedBy>johnny</cp:lastModifiedBy>
  <cp:revision>67</cp:revision>
  <dcterms:created xsi:type="dcterms:W3CDTF">2015-04-09T12:01:54Z</dcterms:created>
  <dcterms:modified xsi:type="dcterms:W3CDTF">2015-09-16T05:32:30Z</dcterms:modified>
</cp:coreProperties>
</file>